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50"/>
  </p:notesMasterIdLst>
  <p:sldIdLst>
    <p:sldId id="260" r:id="rId2"/>
    <p:sldId id="261" r:id="rId3"/>
    <p:sldId id="334" r:id="rId4"/>
    <p:sldId id="383" r:id="rId5"/>
    <p:sldId id="335" r:id="rId6"/>
    <p:sldId id="336" r:id="rId7"/>
    <p:sldId id="384" r:id="rId8"/>
    <p:sldId id="385" r:id="rId9"/>
    <p:sldId id="278" r:id="rId10"/>
    <p:sldId id="294" r:id="rId11"/>
    <p:sldId id="266" r:id="rId12"/>
    <p:sldId id="279" r:id="rId13"/>
    <p:sldId id="282" r:id="rId14"/>
    <p:sldId id="333" r:id="rId15"/>
    <p:sldId id="291" r:id="rId16"/>
    <p:sldId id="287" r:id="rId17"/>
    <p:sldId id="386" r:id="rId18"/>
    <p:sldId id="289" r:id="rId19"/>
    <p:sldId id="292" r:id="rId20"/>
    <p:sldId id="296" r:id="rId21"/>
    <p:sldId id="388" r:id="rId22"/>
    <p:sldId id="389" r:id="rId23"/>
    <p:sldId id="387" r:id="rId24"/>
    <p:sldId id="390" r:id="rId25"/>
    <p:sldId id="391" r:id="rId26"/>
    <p:sldId id="392" r:id="rId27"/>
    <p:sldId id="297" r:id="rId28"/>
    <p:sldId id="393" r:id="rId29"/>
    <p:sldId id="394" r:id="rId30"/>
    <p:sldId id="395" r:id="rId31"/>
    <p:sldId id="396" r:id="rId32"/>
    <p:sldId id="372" r:id="rId33"/>
    <p:sldId id="298" r:id="rId34"/>
    <p:sldId id="397" r:id="rId35"/>
    <p:sldId id="398" r:id="rId36"/>
    <p:sldId id="399" r:id="rId37"/>
    <p:sldId id="400" r:id="rId38"/>
    <p:sldId id="318" r:id="rId39"/>
    <p:sldId id="373" r:id="rId40"/>
    <p:sldId id="401" r:id="rId41"/>
    <p:sldId id="382" r:id="rId42"/>
    <p:sldId id="374" r:id="rId43"/>
    <p:sldId id="324" r:id="rId44"/>
    <p:sldId id="325" r:id="rId45"/>
    <p:sldId id="328" r:id="rId46"/>
    <p:sldId id="329" r:id="rId47"/>
    <p:sldId id="331" r:id="rId48"/>
    <p:sldId id="330"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14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Alt model </a:t>
          </a:r>
          <a:r>
            <a:rPr lang="en-US" sz="2700" dirty="0" err="1" smtClean="0">
              <a:latin typeface="Arial" panose="020B0604020202020204" pitchFamily="34" charset="0"/>
              <a:cs typeface="Arial" panose="020B0604020202020204" pitchFamily="34" charset="0"/>
            </a:rPr>
            <a:t>eval</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032971B2-EE81-4D96-BFAA-3CB03104B3BC}">
      <dgm:prSet phldrT="[Text]" custT="1"/>
      <dgm:spPr/>
      <dgm:t>
        <a:bodyPr/>
        <a:lstStyle/>
        <a:p>
          <a:r>
            <a:rPr lang="en-US" sz="2700" dirty="0" err="1" smtClean="0">
              <a:latin typeface="Arial" panose="020B0604020202020204" pitchFamily="34" charset="0"/>
              <a:cs typeface="Arial" panose="020B0604020202020204" pitchFamily="34" charset="0"/>
            </a:rPr>
            <a:t>Diag</a:t>
          </a:r>
          <a:r>
            <a:rPr lang="en-US" sz="2700" dirty="0" smtClean="0">
              <a:latin typeface="Arial" panose="020B0604020202020204" pitchFamily="34" charset="0"/>
              <a:cs typeface="Arial" panose="020B0604020202020204" pitchFamily="34" charset="0"/>
            </a:rPr>
            <a:t>/Fits</a:t>
          </a:r>
          <a:endParaRPr lang="en-US" sz="2700" dirty="0">
            <a:latin typeface="Arial" panose="020B0604020202020204" pitchFamily="34" charset="0"/>
            <a:cs typeface="Arial" panose="020B0604020202020204" pitchFamily="34" charset="0"/>
          </a:endParaRPr>
        </a:p>
      </dgm:t>
    </dgm:pt>
    <dgm:pt modelId="{F9204B8F-E008-46C9-B2DD-9668CE6F7D47}" type="parTrans" cxnId="{FECDFDE9-2AF7-4BE0-9CA0-ADB245585EDA}">
      <dgm:prSet/>
      <dgm:spPr/>
      <dgm:t>
        <a:bodyPr/>
        <a:lstStyle/>
        <a:p>
          <a:endParaRPr lang="en-US"/>
        </a:p>
      </dgm:t>
    </dgm:pt>
    <dgm:pt modelId="{D8292816-DC69-439C-BAC2-9F8358AF8036}" type="sibTrans" cxnId="{FECDFDE9-2AF7-4BE0-9CA0-ADB245585EDA}">
      <dgm:prSet/>
      <dgm:spPr/>
      <dgm:t>
        <a:bodyPr/>
        <a:lstStyle/>
        <a:p>
          <a:endParaRPr lang="en-US"/>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t>
        <a:bodyPr/>
        <a:lstStyle/>
        <a:p>
          <a:endParaRPr lang="en-US"/>
        </a:p>
      </dgm:t>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srcRect/>
          <a:stretch>
            <a:fillRect l="-44000" r="-44000"/>
          </a:stretch>
        </a:blipFill>
      </dgm:spPr>
      <dgm:t>
        <a:bodyPr/>
        <a:lstStyle/>
        <a:p>
          <a:endParaRPr lang="en-US"/>
        </a:p>
      </dgm:t>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srcRect/>
          <a:stretch>
            <a:fillRect/>
          </a:stretch>
        </a:blipFill>
      </dgm:spPr>
      <dgm:t>
        <a:bodyPr/>
        <a:lstStyle/>
        <a:p>
          <a:endParaRPr lang="en-US"/>
        </a:p>
      </dgm:t>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43A28544-88A7-48AA-852F-0B2DF68756FB}" srcId="{944CF869-F272-4691-8CB5-EBCB77CAC788}" destId="{390EA186-A2FE-4795-851C-65853FF500AB}" srcOrd="2" destOrd="0" parTransId="{CA11BADA-D683-4563-BB87-65F2F3D90373}" sibTransId="{ECD7A5E2-4376-4605-AD65-1062E0C2C19B}"/>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94693EA3-C72F-47C1-9DD6-88A9C5F7B675}" srcId="{944CF869-F272-4691-8CB5-EBCB77CAC788}" destId="{0D8B739E-26E4-43EE-AF73-9A1747A89AA5}" srcOrd="1" destOrd="0" parTransId="{F95613AF-1D6D-4830-9FEC-23F26BBC3035}" sibTransId="{3201AB44-9E85-4731-B1D4-AF65EA3C064C}"/>
    <dgm:cxn modelId="{E2077FEC-8C7F-46F4-AACB-E576C0E3071A}" type="presOf" srcId="{0CE8E31D-7EAD-45A3-AD1B-1377065E298E}" destId="{5BC1B43C-33E5-42D4-BB69-46EDB6CD0C07}" srcOrd="0" destOrd="1" presId="urn:microsoft.com/office/officeart/2005/8/layout/hList2"/>
    <dgm:cxn modelId="{106E6DDA-9947-44F4-8C52-F36C81C275E3}" type="presOf" srcId="{79112F8E-43D1-4505-A51A-4BD25ADF544C}" destId="{4ECE81C1-D1F0-406D-B324-D3C59A099033}" srcOrd="0" destOrd="0"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4868AF61-A890-4EEA-8311-6002A6652594}" type="presOf" srcId="{339C7215-FC9C-4A58-BA6E-3A4A36FB2A54}" destId="{823824CC-E259-48C2-8B5C-5E2B784C6EF1}" srcOrd="0" destOrd="2" presId="urn:microsoft.com/office/officeart/2005/8/layout/hList2"/>
    <dgm:cxn modelId="{1A70702C-951F-4683-96EF-081F684D8446}" type="presOf" srcId="{0D8B739E-26E4-43EE-AF73-9A1747A89AA5}" destId="{CECCF2BB-769F-4813-AE37-C38BC937FC4E}" srcOrd="0" destOrd="1"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FECDFDE9-2AF7-4BE0-9CA0-ADB245585EDA}" srcId="{79112F8E-43D1-4505-A51A-4BD25ADF544C}" destId="{032971B2-EE81-4D96-BFAA-3CB03104B3BC}" srcOrd="1" destOrd="0" parTransId="{F9204B8F-E008-46C9-B2DD-9668CE6F7D47}" sibTransId="{D8292816-DC69-439C-BAC2-9F8358AF8036}"/>
    <dgm:cxn modelId="{D70DB952-5CD3-411B-9AF0-259069AF552F}" srcId="{79112F8E-43D1-4505-A51A-4BD25ADF544C}" destId="{339C7215-FC9C-4A58-BA6E-3A4A36FB2A54}" srcOrd="2" destOrd="0" parTransId="{08CE25B0-9B74-4331-9DD1-FEC42CE0909F}" sibTransId="{FFFBA690-40C8-4318-A718-E0DA201E8F5F}"/>
    <dgm:cxn modelId="{68368D3F-D361-4DA5-9F95-6B754A5D56A5}" type="presOf" srcId="{032971B2-EE81-4D96-BFAA-3CB03104B3BC}" destId="{823824CC-E259-48C2-8B5C-5E2B784C6EF1}" srcOrd="0" destOrd="1" presId="urn:microsoft.com/office/officeart/2005/8/layout/hList2"/>
    <dgm:cxn modelId="{28F8CABC-A276-41B3-B949-1100829E7EA9}" type="presOf" srcId="{EE8926B1-1EB0-4778-BE46-05D993BF81B2}" destId="{CECCF2BB-769F-4813-AE37-C38BC937FC4E}" srcOrd="0" destOrd="0" presId="urn:microsoft.com/office/officeart/2005/8/layout/hList2"/>
    <dgm:cxn modelId="{D6C05BA5-067F-41A9-A128-7F8A3E935B35}" type="presOf" srcId="{8646763F-2A19-4F48-ADAF-9FE926C4B092}" destId="{DB824BD0-FAC1-4120-BD64-45627692176E}" srcOrd="0" destOrd="0" presId="urn:microsoft.com/office/officeart/2005/8/layout/hList2"/>
    <dgm:cxn modelId="{3E21565C-6266-455E-B0C0-3E7B9766DEDF}" srcId="{8646763F-2A19-4F48-ADAF-9FE926C4B092}" destId="{35088D4F-5666-4E16-84A2-73759F8E6D6D}" srcOrd="2" destOrd="0" parTransId="{8FF7BA31-0594-4BBD-8679-336A8BD862F4}" sibTransId="{07269C06-7E33-41E1-830B-E43CB29F78EE}"/>
    <dgm:cxn modelId="{8E2225F7-D5A4-4418-B1E6-FE3AE4ED4498}" srcId="{8646763F-2A19-4F48-ADAF-9FE926C4B092}" destId="{79112F8E-43D1-4505-A51A-4BD25ADF544C}" srcOrd="1" destOrd="0" parTransId="{FB05943B-30DC-44ED-B9BC-EFF1582F9E26}" sibTransId="{AFD47681-CB8A-46DA-9847-2BC1AB76C85B}"/>
    <dgm:cxn modelId="{B63ED955-F528-4A73-8499-C216D4D2D179}" srcId="{944CF869-F272-4691-8CB5-EBCB77CAC788}" destId="{EE8926B1-1EB0-4778-BE46-05D993BF81B2}" srcOrd="0" destOrd="0" parTransId="{AB37208A-AD5D-41F1-B10A-B76D086F00AA}" sibTransId="{2E0628BC-A5FE-4755-B741-24ADC4A5466D}"/>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89AC2B65-EE97-4728-BB17-D6FD11751117}" type="presOf" srcId="{462BB5A7-CE9E-4421-BC95-D9FC6A5538BF}" destId="{823824CC-E259-48C2-8B5C-5E2B784C6EF1}" srcOrd="0" destOrd="0"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3E9CB2A-D236-4BDA-B55E-7B06E8B7A5D5}" type="presOf" srcId="{944CF869-F272-4691-8CB5-EBCB77CAC788}" destId="{26C7B439-076F-497C-8E3F-17459A6467DC}" srcOrd="0" destOrd="0" presId="urn:microsoft.com/office/officeart/2005/8/layout/hList2"/>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5/8/layout/hList7"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recent lengths consistent</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2024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Available auxiliary sources increased in 2024</a:t>
          </a:r>
          <a:endParaRPr lang="en-US" dirty="0">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6BEC89F4-82B6-498F-8083-825292D58241}" type="pres">
      <dgm:prSet presAssocID="{F1E87194-3837-434F-9AFE-56359CDA4879}" presName="Name0" presStyleCnt="0">
        <dgm:presLayoutVars>
          <dgm:dir/>
          <dgm:resizeHandles val="exact"/>
        </dgm:presLayoutVars>
      </dgm:prSet>
      <dgm:spPr/>
      <dgm:t>
        <a:bodyPr/>
        <a:lstStyle/>
        <a:p>
          <a:endParaRPr lang="en-US"/>
        </a:p>
      </dgm:t>
    </dgm:pt>
    <dgm:pt modelId="{6BBF2E50-DAF2-4047-B6A5-2CA944EC28FC}" type="pres">
      <dgm:prSet presAssocID="{F1E87194-3837-434F-9AFE-56359CDA4879}" presName="fgShape" presStyleLbl="fgShp" presStyleIdx="0" presStyleCnt="1"/>
      <dgm:spPr/>
    </dgm:pt>
    <dgm:pt modelId="{7F8A375C-E812-4667-B87A-5E9C1820831E}" type="pres">
      <dgm:prSet presAssocID="{F1E87194-3837-434F-9AFE-56359CDA4879}" presName="linComp" presStyleCnt="0"/>
      <dgm:spPr/>
    </dgm:pt>
    <dgm:pt modelId="{BF2A17C7-4DDB-4B6F-8A6B-1578D0015C69}" type="pres">
      <dgm:prSet presAssocID="{DE8AFC94-1B26-4C69-A7E7-07DE59BF1E06}" presName="compNode" presStyleCnt="0"/>
      <dgm:spPr/>
    </dgm:pt>
    <dgm:pt modelId="{B7F78F2D-946D-4722-BCF4-D4D16CF62D1F}" type="pres">
      <dgm:prSet presAssocID="{DE8AFC94-1B26-4C69-A7E7-07DE59BF1E06}" presName="bkgdShape" presStyleLbl="node1" presStyleIdx="0" presStyleCnt="3"/>
      <dgm:spPr/>
      <dgm:t>
        <a:bodyPr/>
        <a:lstStyle/>
        <a:p>
          <a:endParaRPr lang="en-US"/>
        </a:p>
      </dgm:t>
    </dgm:pt>
    <dgm:pt modelId="{C961A3F4-099C-4F0E-8F41-3037805900A2}" type="pres">
      <dgm:prSet presAssocID="{DE8AFC94-1B26-4C69-A7E7-07DE59BF1E06}" presName="nodeTx" presStyleLbl="node1" presStyleIdx="0" presStyleCnt="3">
        <dgm:presLayoutVars>
          <dgm:bulletEnabled val="1"/>
        </dgm:presLayoutVars>
      </dgm:prSet>
      <dgm:spPr/>
      <dgm:t>
        <a:bodyPr/>
        <a:lstStyle/>
        <a:p>
          <a:endParaRPr lang="en-US"/>
        </a:p>
      </dgm:t>
    </dgm:pt>
    <dgm:pt modelId="{090BB496-DCF5-4512-8899-0C661E431708}" type="pres">
      <dgm:prSet presAssocID="{DE8AFC94-1B26-4C69-A7E7-07DE59BF1E06}" presName="invisiNode" presStyleLbl="node1" presStyleIdx="0" presStyleCnt="3"/>
      <dgm:spPr/>
    </dgm:pt>
    <dgm:pt modelId="{74EE1E78-E7C3-4401-BDD1-BDE843764F0B}" type="pres">
      <dgm:prSet presAssocID="{DE8AFC94-1B26-4C69-A7E7-07DE59BF1E06}" presName="imagNode" presStyleLbl="fgImgPlace1" presStyleIdx="0" presStyleCnt="3"/>
      <dgm:spPr>
        <a:blipFill>
          <a:blip xmlns:r="http://schemas.openxmlformats.org/officeDocument/2006/relationships" r:embed="rId1"/>
          <a:stretch>
            <a:fillRect l="-20000" t="-8000" b="-9000"/>
          </a:stretch>
        </a:blipFill>
      </dgm:spPr>
      <dgm:t>
        <a:bodyPr/>
        <a:lstStyle/>
        <a:p>
          <a:endParaRPr lang="en-US"/>
        </a:p>
      </dgm:t>
    </dgm:pt>
    <dgm:pt modelId="{A36BEFF4-F5FE-4959-8090-84B19DB45EA1}" type="pres">
      <dgm:prSet presAssocID="{80878927-5C11-4BDA-B9BB-BA55935C1761}" presName="sibTrans" presStyleLbl="sibTrans2D1" presStyleIdx="0" presStyleCnt="0"/>
      <dgm:spPr/>
      <dgm:t>
        <a:bodyPr/>
        <a:lstStyle/>
        <a:p>
          <a:endParaRPr lang="en-US"/>
        </a:p>
      </dgm:t>
    </dgm:pt>
    <dgm:pt modelId="{DF9F466C-BC1F-46A3-A646-D376F34D1A71}" type="pres">
      <dgm:prSet presAssocID="{34AFAC63-DC5D-48C3-81F4-FBB83702A35D}" presName="compNode" presStyleCnt="0"/>
      <dgm:spPr/>
    </dgm:pt>
    <dgm:pt modelId="{12DCB2F3-740A-4875-B497-8AC1849D2888}" type="pres">
      <dgm:prSet presAssocID="{34AFAC63-DC5D-48C3-81F4-FBB83702A35D}" presName="bkgdShape" presStyleLbl="node1" presStyleIdx="1" presStyleCnt="3"/>
      <dgm:spPr/>
      <dgm:t>
        <a:bodyPr/>
        <a:lstStyle/>
        <a:p>
          <a:endParaRPr lang="en-US"/>
        </a:p>
      </dgm:t>
    </dgm:pt>
    <dgm:pt modelId="{F2EE2D39-8FF2-433B-BBA3-9A9F27B62CCA}" type="pres">
      <dgm:prSet presAssocID="{34AFAC63-DC5D-48C3-81F4-FBB83702A35D}" presName="nodeTx" presStyleLbl="node1" presStyleIdx="1" presStyleCnt="3">
        <dgm:presLayoutVars>
          <dgm:bulletEnabled val="1"/>
        </dgm:presLayoutVars>
      </dgm:prSet>
      <dgm:spPr/>
      <dgm:t>
        <a:bodyPr/>
        <a:lstStyle/>
        <a:p>
          <a:endParaRPr lang="en-US"/>
        </a:p>
      </dgm:t>
    </dgm:pt>
    <dgm:pt modelId="{0EC30F9C-35E1-4840-926D-4A4BCDFF31B7}" type="pres">
      <dgm:prSet presAssocID="{34AFAC63-DC5D-48C3-81F4-FBB83702A35D}" presName="invisiNode" presStyleLbl="node1" presStyleIdx="1" presStyleCnt="3"/>
      <dgm:spPr/>
    </dgm:pt>
    <dgm:pt modelId="{957254D4-3AE7-4916-8D30-9BB9E300C228}" type="pres">
      <dgm:prSet presAssocID="{34AFAC63-DC5D-48C3-81F4-FBB83702A35D}" presName="imagNode" presStyleLbl="fgImgPlace1" presStyleIdx="1" presStyleCnt="3"/>
      <dgm:spPr>
        <a:blipFill>
          <a:blip xmlns:r="http://schemas.openxmlformats.org/officeDocument/2006/relationships" r:embed="rId2"/>
          <a:stretch>
            <a:fillRect l="-20000" t="-8000" b="-9000"/>
          </a:stretch>
        </a:blipFill>
      </dgm:spPr>
      <dgm:t>
        <a:bodyPr/>
        <a:lstStyle/>
        <a:p>
          <a:endParaRPr lang="en-US"/>
        </a:p>
      </dgm:t>
    </dgm:pt>
    <dgm:pt modelId="{8C379ACC-95CE-4917-BA22-BA28E127224E}" type="pres">
      <dgm:prSet presAssocID="{426CC97A-7FE5-4BF0-9EFE-237BAB6FB636}" presName="sibTrans" presStyleLbl="sibTrans2D1" presStyleIdx="0" presStyleCnt="0"/>
      <dgm:spPr/>
      <dgm:t>
        <a:bodyPr/>
        <a:lstStyle/>
        <a:p>
          <a:endParaRPr lang="en-US"/>
        </a:p>
      </dgm:t>
    </dgm:pt>
    <dgm:pt modelId="{0DB0B843-88AD-463F-BD66-2D53A1121895}" type="pres">
      <dgm:prSet presAssocID="{2B40D248-E412-4F91-BC20-B51841289497}" presName="compNode" presStyleCnt="0"/>
      <dgm:spPr/>
    </dgm:pt>
    <dgm:pt modelId="{4DDD4CA6-CBBD-401A-8F03-E704277851EB}" type="pres">
      <dgm:prSet presAssocID="{2B40D248-E412-4F91-BC20-B51841289497}" presName="bkgdShape" presStyleLbl="node1" presStyleIdx="2" presStyleCnt="3"/>
      <dgm:spPr/>
      <dgm:t>
        <a:bodyPr/>
        <a:lstStyle/>
        <a:p>
          <a:endParaRPr lang="en-US"/>
        </a:p>
      </dgm:t>
    </dgm:pt>
    <dgm:pt modelId="{FC22CA98-5DD0-40DB-920B-9D9F315F5950}" type="pres">
      <dgm:prSet presAssocID="{2B40D248-E412-4F91-BC20-B51841289497}" presName="nodeTx" presStyleLbl="node1" presStyleIdx="2" presStyleCnt="3">
        <dgm:presLayoutVars>
          <dgm:bulletEnabled val="1"/>
        </dgm:presLayoutVars>
      </dgm:prSet>
      <dgm:spPr/>
      <dgm:t>
        <a:bodyPr/>
        <a:lstStyle/>
        <a:p>
          <a:endParaRPr lang="en-US"/>
        </a:p>
      </dgm:t>
    </dgm:pt>
    <dgm:pt modelId="{50AA5E84-1BCE-4BFD-8C89-CA9E43ADDC1C}" type="pres">
      <dgm:prSet presAssocID="{2B40D248-E412-4F91-BC20-B51841289497}" presName="invisiNode" presStyleLbl="node1" presStyleIdx="2" presStyleCnt="3"/>
      <dgm:spPr/>
    </dgm:pt>
    <dgm:pt modelId="{ED3A1100-76E9-446E-B2E3-A21449D7B572}" type="pres">
      <dgm:prSet presAssocID="{2B40D248-E412-4F91-BC20-B51841289497}" presName="imagNode" presStyleLbl="fgImgPlace1" presStyleIdx="2" presStyleCnt="3"/>
      <dgm:spPr>
        <a:blipFill>
          <a:blip xmlns:r="http://schemas.openxmlformats.org/officeDocument/2006/relationships" r:embed="rId3"/>
          <a:stretch>
            <a:fillRect l="-20000" t="-8000" b="-9000"/>
          </a:stretch>
        </a:blipFill>
      </dgm:spPr>
      <dgm:t>
        <a:bodyPr/>
        <a:lstStyle/>
        <a:p>
          <a:endParaRPr lang="en-US"/>
        </a:p>
      </dgm:t>
    </dgm:pt>
  </dgm:ptLst>
  <dgm:cxnLst>
    <dgm:cxn modelId="{1A43D643-3ADF-4FAC-BD32-BDB50E1045E6}" type="presOf" srcId="{2B40D248-E412-4F91-BC20-B51841289497}" destId="{FC22CA98-5DD0-40DB-920B-9D9F315F5950}" srcOrd="1" destOrd="0" presId="urn:microsoft.com/office/officeart/2005/8/layout/hList7"/>
    <dgm:cxn modelId="{6F6852D1-F0CB-44AE-9DA3-2FCCF175F689}" type="presOf" srcId="{112C3830-3514-432F-B500-9665C64E864A}" destId="{B7F78F2D-946D-4722-BCF4-D4D16CF62D1F}" srcOrd="0" destOrd="1" presId="urn:microsoft.com/office/officeart/2005/8/layout/hList7"/>
    <dgm:cxn modelId="{FFA2C7CD-B9E9-415B-9334-AC2EA68C4E72}" type="presOf" srcId="{C5E70FA8-3492-4FBB-82B0-77FC3BD54EE8}" destId="{4DDD4CA6-CBBD-401A-8F03-E704277851EB}" srcOrd="0" destOrd="1" presId="urn:microsoft.com/office/officeart/2005/8/layout/hList7"/>
    <dgm:cxn modelId="{542694B1-1E34-4A58-93B1-506C96BEAD36}" type="presOf" srcId="{DE8AFC94-1B26-4C69-A7E7-07DE59BF1E06}" destId="{C961A3F4-099C-4F0E-8F41-3037805900A2}" srcOrd="1" destOrd="0" presId="urn:microsoft.com/office/officeart/2005/8/layout/hList7"/>
    <dgm:cxn modelId="{EA1EA1BD-E4DB-402D-A4F3-3942A9E46570}" type="presOf" srcId="{426CC97A-7FE5-4BF0-9EFE-237BAB6FB636}" destId="{8C379ACC-95CE-4917-BA22-BA28E127224E}" srcOrd="0" destOrd="0" presId="urn:microsoft.com/office/officeart/2005/8/layout/hList7"/>
    <dgm:cxn modelId="{E6AE9EB2-B019-4D2D-9832-942E350FF28C}" type="presOf" srcId="{80878927-5C11-4BDA-B9BB-BA55935C1761}" destId="{A36BEFF4-F5FE-4959-8090-84B19DB45EA1}" srcOrd="0" destOrd="0" presId="urn:microsoft.com/office/officeart/2005/8/layout/hList7"/>
    <dgm:cxn modelId="{316E4F4B-8EEF-4C50-B8B3-5C559B946689}" type="presOf" srcId="{DE8AFC94-1B26-4C69-A7E7-07DE59BF1E06}" destId="{B7F78F2D-946D-4722-BCF4-D4D16CF62D1F}" srcOrd="0" destOrd="0" presId="urn:microsoft.com/office/officeart/2005/8/layout/hList7"/>
    <dgm:cxn modelId="{C352B2DE-6E96-44FC-9D8A-1CDE6465A8AF}" srcId="{2B40D248-E412-4F91-BC20-B51841289497}" destId="{C5E70FA8-3492-4FBB-82B0-77FC3BD54EE8}" srcOrd="0" destOrd="0" parTransId="{D3901DBB-5E86-452D-8605-B318BCA67424}" sibTransId="{D09185DD-0856-4CBE-B5DA-901809B8B245}"/>
    <dgm:cxn modelId="{5042E6F4-05BB-40A2-99B6-C610C1DD36CF}" type="presOf" srcId="{34AFAC63-DC5D-48C3-81F4-FBB83702A35D}" destId="{F2EE2D39-8FF2-433B-BBA3-9A9F27B62CCA}" srcOrd="1" destOrd="0" presId="urn:microsoft.com/office/officeart/2005/8/layout/hList7"/>
    <dgm:cxn modelId="{30704DBE-290F-4EEE-97D8-B636FED71934}" srcId="{F1E87194-3837-434F-9AFE-56359CDA4879}" destId="{34AFAC63-DC5D-48C3-81F4-FBB83702A35D}" srcOrd="1" destOrd="0" parTransId="{9E5F63A0-AF92-4B0A-97DE-27CC045D92B8}" sibTransId="{426CC97A-7FE5-4BF0-9EFE-237BAB6FB636}"/>
    <dgm:cxn modelId="{E78F7F53-86B7-4E13-81E7-F4DAFF26FCE0}" type="presOf" srcId="{C5E70FA8-3492-4FBB-82B0-77FC3BD54EE8}" destId="{FC22CA98-5DD0-40DB-920B-9D9F315F5950}" srcOrd="1" destOrd="1" presId="urn:microsoft.com/office/officeart/2005/8/layout/hList7"/>
    <dgm:cxn modelId="{2CC579D3-C046-44DE-9494-2826A2DF1DE5}" type="presOf" srcId="{11ECE8A9-1171-47A7-A446-5B57676733A1}" destId="{12DCB2F3-740A-4875-B497-8AC1849D2888}" srcOrd="0" destOrd="1" presId="urn:microsoft.com/office/officeart/2005/8/layout/hList7"/>
    <dgm:cxn modelId="{84678CD3-14AD-4DE9-8E57-EE22E28F8690}" srcId="{DE8AFC94-1B26-4C69-A7E7-07DE59BF1E06}" destId="{112C3830-3514-432F-B500-9665C64E864A}" srcOrd="0" destOrd="0" parTransId="{E46CECAA-D1FB-4D03-872C-7F7EA5A6A09F}" sibTransId="{AA97FAE2-CE64-4909-8768-DD549F4BD456}"/>
    <dgm:cxn modelId="{8B4A3FBD-C785-41FE-9621-0D4711B9962C}" type="presOf" srcId="{F1E87194-3837-434F-9AFE-56359CDA4879}" destId="{6BEC89F4-82B6-498F-8083-825292D58241}" srcOrd="0" destOrd="0" presId="urn:microsoft.com/office/officeart/2005/8/layout/hList7"/>
    <dgm:cxn modelId="{1F3F29C1-6B7E-4485-B7E4-72B1711095F5}" type="presOf" srcId="{112C3830-3514-432F-B500-9665C64E864A}" destId="{C961A3F4-099C-4F0E-8F41-3037805900A2}" srcOrd="1" destOrd="1" presId="urn:microsoft.com/office/officeart/2005/8/layout/hList7"/>
    <dgm:cxn modelId="{D6F5380E-A114-465E-9962-CCD144957751}" type="presOf" srcId="{2B40D248-E412-4F91-BC20-B51841289497}" destId="{4DDD4CA6-CBBD-401A-8F03-E704277851EB}" srcOrd="0" destOrd="0" presId="urn:microsoft.com/office/officeart/2005/8/layout/hList7"/>
    <dgm:cxn modelId="{35473390-6F5A-47F5-81EF-A2D7F023E9E5}" srcId="{F1E87194-3837-434F-9AFE-56359CDA4879}" destId="{DE8AFC94-1B26-4C69-A7E7-07DE59BF1E06}" srcOrd="0" destOrd="0" parTransId="{0D2584B0-9A15-4B2B-9786-AC6E7451600D}" sibTransId="{80878927-5C11-4BDA-B9BB-BA55935C1761}"/>
    <dgm:cxn modelId="{6FC5CF75-169F-4264-94E4-0CD2D9D37C68}" srcId="{F1E87194-3837-434F-9AFE-56359CDA4879}" destId="{2B40D248-E412-4F91-BC20-B51841289497}" srcOrd="2" destOrd="0" parTransId="{E6D506F7-A923-4D24-A6F7-8FF114DC8F6A}" sibTransId="{20FA95D6-B3DC-4669-94C7-29DB8FF3D077}"/>
    <dgm:cxn modelId="{502EB6FB-7B05-4F23-A17F-7535EF97EE2B}" srcId="{34AFAC63-DC5D-48C3-81F4-FBB83702A35D}" destId="{11ECE8A9-1171-47A7-A446-5B57676733A1}" srcOrd="0" destOrd="0" parTransId="{288692F5-C98B-42FD-9ACA-443CC44161B3}" sibTransId="{BDCF9BA4-9AC1-4348-8598-DC8B8ECE5C7E}"/>
    <dgm:cxn modelId="{44145FD8-1CD1-4B2D-8C1A-AA353C1D2263}" type="presOf" srcId="{34AFAC63-DC5D-48C3-81F4-FBB83702A35D}" destId="{12DCB2F3-740A-4875-B497-8AC1849D2888}" srcOrd="0" destOrd="0" presId="urn:microsoft.com/office/officeart/2005/8/layout/hList7"/>
    <dgm:cxn modelId="{63E53313-9B4B-4AAD-8494-94EB011A6AFB}" type="presOf" srcId="{11ECE8A9-1171-47A7-A446-5B57676733A1}" destId="{F2EE2D39-8FF2-433B-BBA3-9A9F27B62CCA}" srcOrd="1" destOrd="1" presId="urn:microsoft.com/office/officeart/2005/8/layout/hList7"/>
    <dgm:cxn modelId="{B7355331-B1B8-472A-AD17-986D00D61441}" type="presParOf" srcId="{6BEC89F4-82B6-498F-8083-825292D58241}" destId="{6BBF2E50-DAF2-4047-B6A5-2CA944EC28FC}" srcOrd="0" destOrd="0" presId="urn:microsoft.com/office/officeart/2005/8/layout/hList7"/>
    <dgm:cxn modelId="{B3E9FD53-1D26-48EE-BCD7-D660B5E6BC66}" type="presParOf" srcId="{6BEC89F4-82B6-498F-8083-825292D58241}" destId="{7F8A375C-E812-4667-B87A-5E9C1820831E}" srcOrd="1" destOrd="0" presId="urn:microsoft.com/office/officeart/2005/8/layout/hList7"/>
    <dgm:cxn modelId="{73C0E035-C347-4EB8-8CC7-E5C6865515DC}" type="presParOf" srcId="{7F8A375C-E812-4667-B87A-5E9C1820831E}" destId="{BF2A17C7-4DDB-4B6F-8A6B-1578D0015C69}" srcOrd="0" destOrd="0" presId="urn:microsoft.com/office/officeart/2005/8/layout/hList7"/>
    <dgm:cxn modelId="{C6EAEE6B-F70B-4782-A7FA-06FC35763BD7}" type="presParOf" srcId="{BF2A17C7-4DDB-4B6F-8A6B-1578D0015C69}" destId="{B7F78F2D-946D-4722-BCF4-D4D16CF62D1F}" srcOrd="0" destOrd="0" presId="urn:microsoft.com/office/officeart/2005/8/layout/hList7"/>
    <dgm:cxn modelId="{B2D6B3E2-CC1B-4704-B0E1-EEC14CC15135}" type="presParOf" srcId="{BF2A17C7-4DDB-4B6F-8A6B-1578D0015C69}" destId="{C961A3F4-099C-4F0E-8F41-3037805900A2}" srcOrd="1" destOrd="0" presId="urn:microsoft.com/office/officeart/2005/8/layout/hList7"/>
    <dgm:cxn modelId="{52937172-D636-4A69-954A-B9539A286C7E}" type="presParOf" srcId="{BF2A17C7-4DDB-4B6F-8A6B-1578D0015C69}" destId="{090BB496-DCF5-4512-8899-0C661E431708}" srcOrd="2" destOrd="0" presId="urn:microsoft.com/office/officeart/2005/8/layout/hList7"/>
    <dgm:cxn modelId="{7BA81375-3B56-4350-AF1F-01CBE146DE3A}" type="presParOf" srcId="{BF2A17C7-4DDB-4B6F-8A6B-1578D0015C69}" destId="{74EE1E78-E7C3-4401-BDD1-BDE843764F0B}" srcOrd="3" destOrd="0" presId="urn:microsoft.com/office/officeart/2005/8/layout/hList7"/>
    <dgm:cxn modelId="{B4273F52-E377-40F0-A06F-4DA88D4357B1}" type="presParOf" srcId="{7F8A375C-E812-4667-B87A-5E9C1820831E}" destId="{A36BEFF4-F5FE-4959-8090-84B19DB45EA1}" srcOrd="1" destOrd="0" presId="urn:microsoft.com/office/officeart/2005/8/layout/hList7"/>
    <dgm:cxn modelId="{EB7704C8-C013-4A51-8438-DD09F1EC31FB}" type="presParOf" srcId="{7F8A375C-E812-4667-B87A-5E9C1820831E}" destId="{DF9F466C-BC1F-46A3-A646-D376F34D1A71}" srcOrd="2" destOrd="0" presId="urn:microsoft.com/office/officeart/2005/8/layout/hList7"/>
    <dgm:cxn modelId="{B1AE864A-B23A-4A58-AC45-B77CCDF70AEA}" type="presParOf" srcId="{DF9F466C-BC1F-46A3-A646-D376F34D1A71}" destId="{12DCB2F3-740A-4875-B497-8AC1849D2888}" srcOrd="0" destOrd="0" presId="urn:microsoft.com/office/officeart/2005/8/layout/hList7"/>
    <dgm:cxn modelId="{ED5621AE-0945-4F8E-95B5-D399B4C062D5}" type="presParOf" srcId="{DF9F466C-BC1F-46A3-A646-D376F34D1A71}" destId="{F2EE2D39-8FF2-433B-BBA3-9A9F27B62CCA}" srcOrd="1" destOrd="0" presId="urn:microsoft.com/office/officeart/2005/8/layout/hList7"/>
    <dgm:cxn modelId="{BF9C2DB0-2AC1-4F7E-BC2D-4BC5F354345E}" type="presParOf" srcId="{DF9F466C-BC1F-46A3-A646-D376F34D1A71}" destId="{0EC30F9C-35E1-4840-926D-4A4BCDFF31B7}" srcOrd="2" destOrd="0" presId="urn:microsoft.com/office/officeart/2005/8/layout/hList7"/>
    <dgm:cxn modelId="{3A4AE530-9FC9-436C-AD24-B9B3960B19C9}" type="presParOf" srcId="{DF9F466C-BC1F-46A3-A646-D376F34D1A71}" destId="{957254D4-3AE7-4916-8D30-9BB9E300C228}" srcOrd="3" destOrd="0" presId="urn:microsoft.com/office/officeart/2005/8/layout/hList7"/>
    <dgm:cxn modelId="{F95776FC-7884-40C0-921F-C0EBCA9A7CF9}" type="presParOf" srcId="{7F8A375C-E812-4667-B87A-5E9C1820831E}" destId="{8C379ACC-95CE-4917-BA22-BA28E127224E}" srcOrd="3" destOrd="0" presId="urn:microsoft.com/office/officeart/2005/8/layout/hList7"/>
    <dgm:cxn modelId="{EA32F405-DD03-448D-8382-C23B5500C1D1}" type="presParOf" srcId="{7F8A375C-E812-4667-B87A-5E9C1820831E}" destId="{0DB0B843-88AD-463F-BD66-2D53A1121895}" srcOrd="4" destOrd="0" presId="urn:microsoft.com/office/officeart/2005/8/layout/hList7"/>
    <dgm:cxn modelId="{F37ABD91-DE51-4593-92BE-F3E1AC2F23FE}" type="presParOf" srcId="{0DB0B843-88AD-463F-BD66-2D53A1121895}" destId="{4DDD4CA6-CBBD-401A-8F03-E704277851EB}" srcOrd="0" destOrd="0" presId="urn:microsoft.com/office/officeart/2005/8/layout/hList7"/>
    <dgm:cxn modelId="{8F4E66D6-E2B0-4E93-8B36-459313248D7C}" type="presParOf" srcId="{0DB0B843-88AD-463F-BD66-2D53A1121895}" destId="{FC22CA98-5DD0-40DB-920B-9D9F315F5950}" srcOrd="1" destOrd="0" presId="urn:microsoft.com/office/officeart/2005/8/layout/hList7"/>
    <dgm:cxn modelId="{84F962D6-5B07-4883-8D33-72897268840E}" type="presParOf" srcId="{0DB0B843-88AD-463F-BD66-2D53A1121895}" destId="{50AA5E84-1BCE-4BFD-8C89-CA9E43ADDC1C}" srcOrd="2" destOrd="0" presId="urn:microsoft.com/office/officeart/2005/8/layout/hList7"/>
    <dgm:cxn modelId="{FF1FF81A-8793-4052-B8DF-C9EE558007DE}" type="presParOf" srcId="{0DB0B843-88AD-463F-BD66-2D53A1121895}" destId="{ED3A1100-76E9-446E-B2E3-A21449D7B57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process4"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Alternative model comparison</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Data fits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Parameter/Time series results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smtClean="0"/>
            <a:t>Model diagnostics</a:t>
          </a:r>
          <a:endParaRPr lang="en-US" dirty="0"/>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D590901-E150-43B3-97EE-570C16E0DBA5}">
      <dgm:prSet/>
      <dgm:spPr/>
      <dgm:t>
        <a:bodyPr/>
        <a:lstStyle/>
        <a:p>
          <a:r>
            <a:rPr lang="en-US" dirty="0" smtClean="0"/>
            <a:t>Recommendations</a:t>
          </a:r>
          <a:endParaRPr lang="en-US" dirty="0"/>
        </a:p>
      </dgm:t>
    </dgm:pt>
    <dgm:pt modelId="{F1B50F8F-E285-4480-8689-F3FF3E250E48}" type="parTrans" cxnId="{B17ABC0F-37E8-4590-A07C-ED52645D4CBB}">
      <dgm:prSet/>
      <dgm:spPr/>
      <dgm:t>
        <a:bodyPr/>
        <a:lstStyle/>
        <a:p>
          <a:endParaRPr lang="en-US"/>
        </a:p>
      </dgm:t>
    </dgm:pt>
    <dgm:pt modelId="{4D8C0AF9-733F-4D1B-9954-D8327B0DB7BF}" type="sibTrans" cxnId="{B17ABC0F-37E8-4590-A07C-ED52645D4CBB}">
      <dgm:prSet/>
      <dgm:spPr/>
      <dgm:t>
        <a:bodyPr/>
        <a:lstStyle/>
        <a:p>
          <a:endParaRPr lang="en-US"/>
        </a:p>
      </dgm:t>
    </dgm:pt>
    <dgm:pt modelId="{D3A269F1-B6B1-454E-8F39-F6511F935EB9}" type="pres">
      <dgm:prSet presAssocID="{71C518A6-25E3-4CFA-879E-1B7C0EAF5310}" presName="Name0" presStyleCnt="0">
        <dgm:presLayoutVars>
          <dgm:dir/>
          <dgm:animLvl val="lvl"/>
          <dgm:resizeHandles val="exact"/>
        </dgm:presLayoutVars>
      </dgm:prSet>
      <dgm:spPr/>
    </dgm:pt>
    <dgm:pt modelId="{674BA996-26A7-4598-9FAD-490F12FFCEA3}" type="pres">
      <dgm:prSet presAssocID="{9D590901-E150-43B3-97EE-570C16E0DBA5}" presName="boxAndChildren" presStyleCnt="0"/>
      <dgm:spPr/>
    </dgm:pt>
    <dgm:pt modelId="{34400AF9-1C8A-4C24-A792-5700FA27B6CA}" type="pres">
      <dgm:prSet presAssocID="{9D590901-E150-43B3-97EE-570C16E0DBA5}" presName="parentTextBox" presStyleLbl="node1" presStyleIdx="0" presStyleCnt="5"/>
      <dgm:spPr/>
      <dgm:t>
        <a:bodyPr/>
        <a:lstStyle/>
        <a:p>
          <a:endParaRPr lang="en-US"/>
        </a:p>
      </dgm:t>
    </dgm:pt>
    <dgm:pt modelId="{37A62AEA-55F9-42BB-BA32-ADCF72E1338F}" type="pres">
      <dgm:prSet presAssocID="{63101682-4340-4D27-866F-A8D4C7DA5325}" presName="sp" presStyleCnt="0"/>
      <dgm:spPr/>
    </dgm:pt>
    <dgm:pt modelId="{11E27EB5-01F1-4859-A676-003CAF229B39}" type="pres">
      <dgm:prSet presAssocID="{8A6DC488-7A0E-4134-93E3-CE492E84B443}" presName="arrowAndChildren" presStyleCnt="0"/>
      <dgm:spPr/>
    </dgm:pt>
    <dgm:pt modelId="{FD13F428-97C5-4752-B2A3-1218B6656552}" type="pres">
      <dgm:prSet presAssocID="{8A6DC488-7A0E-4134-93E3-CE492E84B443}" presName="parentTextArrow" presStyleLbl="node1" presStyleIdx="1" presStyleCnt="5"/>
      <dgm:spPr/>
      <dgm:t>
        <a:bodyPr/>
        <a:lstStyle/>
        <a:p>
          <a:endParaRPr lang="en-US"/>
        </a:p>
      </dgm:t>
    </dgm:pt>
    <dgm:pt modelId="{74276848-12F8-4111-818B-3987F059C0A1}" type="pres">
      <dgm:prSet presAssocID="{38AA762D-CED1-488F-85CD-E7EF8B208324}" presName="sp" presStyleCnt="0"/>
      <dgm:spPr/>
    </dgm:pt>
    <dgm:pt modelId="{006065EC-62F8-48B5-97A1-5884D9069B36}" type="pres">
      <dgm:prSet presAssocID="{BCFFCE37-B2EF-43DD-9863-C6DAA919A222}" presName="arrowAndChildren" presStyleCnt="0"/>
      <dgm:spPr/>
    </dgm:pt>
    <dgm:pt modelId="{20A11E9A-6B1C-4F16-9133-B7632DF9307E}" type="pres">
      <dgm:prSet presAssocID="{BCFFCE37-B2EF-43DD-9863-C6DAA919A222}" presName="parentTextArrow" presStyleLbl="node1" presStyleIdx="2" presStyleCnt="5"/>
      <dgm:spPr/>
      <dgm:t>
        <a:bodyPr/>
        <a:lstStyle/>
        <a:p>
          <a:endParaRPr lang="en-US"/>
        </a:p>
      </dgm:t>
    </dgm:pt>
    <dgm:pt modelId="{4B71422F-DBD0-4EE2-A341-EA9BEB26C522}" type="pres">
      <dgm:prSet presAssocID="{65EE21AC-EA89-400F-9306-ECDAD308B6BC}" presName="sp" presStyleCnt="0"/>
      <dgm:spPr/>
    </dgm:pt>
    <dgm:pt modelId="{C330D1E1-FA9B-4E5E-B8E8-22F16A174239}" type="pres">
      <dgm:prSet presAssocID="{C301DAA1-009F-4286-BC54-AF8C2793ACD1}" presName="arrowAndChildren" presStyleCnt="0"/>
      <dgm:spPr/>
    </dgm:pt>
    <dgm:pt modelId="{FE6BCFE6-EFF1-4EF7-9E7A-129D79069DFC}" type="pres">
      <dgm:prSet presAssocID="{C301DAA1-009F-4286-BC54-AF8C2793ACD1}" presName="parentTextArrow" presStyleLbl="node1" presStyleIdx="3" presStyleCnt="5"/>
      <dgm:spPr/>
      <dgm:t>
        <a:bodyPr/>
        <a:lstStyle/>
        <a:p>
          <a:endParaRPr lang="en-US"/>
        </a:p>
      </dgm:t>
    </dgm:pt>
    <dgm:pt modelId="{2BA27F49-2751-499C-988C-7132025F0CCD}" type="pres">
      <dgm:prSet presAssocID="{7DEFE823-03AF-4E2B-9C26-6E710D1FE23B}" presName="sp" presStyleCnt="0"/>
      <dgm:spPr/>
    </dgm:pt>
    <dgm:pt modelId="{A7F63501-1E35-4A75-9F88-06C7DF798FFE}" type="pres">
      <dgm:prSet presAssocID="{A8B8A03A-7BAE-4943-8DC8-F63199C5C8D0}" presName="arrowAndChildren" presStyleCnt="0"/>
      <dgm:spPr/>
    </dgm:pt>
    <dgm:pt modelId="{3658FDC1-6769-44F1-B7D1-2F5F34C88A68}" type="pres">
      <dgm:prSet presAssocID="{A8B8A03A-7BAE-4943-8DC8-F63199C5C8D0}" presName="parentTextArrow" presStyleLbl="node1" presStyleIdx="4" presStyleCnt="5"/>
      <dgm:spPr/>
      <dgm:t>
        <a:bodyPr/>
        <a:lstStyle/>
        <a:p>
          <a:endParaRPr lang="en-US"/>
        </a:p>
      </dgm:t>
    </dgm:pt>
  </dgm:ptLst>
  <dgm:cxnLst>
    <dgm:cxn modelId="{B17ABC0F-37E8-4590-A07C-ED52645D4CBB}" srcId="{71C518A6-25E3-4CFA-879E-1B7C0EAF5310}" destId="{9D590901-E150-43B3-97EE-570C16E0DBA5}" srcOrd="4" destOrd="0" parTransId="{F1B50F8F-E285-4480-8689-F3FF3E250E48}" sibTransId="{4D8C0AF9-733F-4D1B-9954-D8327B0DB7BF}"/>
    <dgm:cxn modelId="{29EDA793-A0EC-4019-B2CC-5E5F1B8746CF}" type="presOf" srcId="{8A6DC488-7A0E-4134-93E3-CE492E84B443}" destId="{FD13F428-97C5-4752-B2A3-1218B6656552}" srcOrd="0" destOrd="0" presId="urn:microsoft.com/office/officeart/2005/8/layout/process4"/>
    <dgm:cxn modelId="{F70F213B-BF60-4E40-801D-B9CF2A2CCD4B}" srcId="{71C518A6-25E3-4CFA-879E-1B7C0EAF5310}" destId="{BCFFCE37-B2EF-43DD-9863-C6DAA919A222}" srcOrd="2" destOrd="0" parTransId="{FF188BD5-3CF3-489F-9437-02028BF30FEF}" sibTransId="{38AA762D-CED1-488F-85CD-E7EF8B208324}"/>
    <dgm:cxn modelId="{E7D085DC-0F3D-4050-AA3C-F72EA7259792}" type="presOf" srcId="{A8B8A03A-7BAE-4943-8DC8-F63199C5C8D0}" destId="{3658FDC1-6769-44F1-B7D1-2F5F34C88A68}" srcOrd="0" destOrd="0" presId="urn:microsoft.com/office/officeart/2005/8/layout/process4"/>
    <dgm:cxn modelId="{AA6DC386-92C0-447F-9C0B-21F9550FB065}" type="presOf" srcId="{BCFFCE37-B2EF-43DD-9863-C6DAA919A222}" destId="{20A11E9A-6B1C-4F16-9133-B7632DF9307E}" srcOrd="0" destOrd="0" presId="urn:microsoft.com/office/officeart/2005/8/layout/process4"/>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3BAAFBC5-FAC9-4B17-BF56-BFAA5004EF30}" type="presOf" srcId="{9D590901-E150-43B3-97EE-570C16E0DBA5}" destId="{34400AF9-1C8A-4C24-A792-5700FA27B6CA}" srcOrd="0" destOrd="0" presId="urn:microsoft.com/office/officeart/2005/8/layout/process4"/>
    <dgm:cxn modelId="{DBD6584D-0B29-401A-B42C-F3984833DE42}" type="presOf" srcId="{C301DAA1-009F-4286-BC54-AF8C2793ACD1}" destId="{FE6BCFE6-EFF1-4EF7-9E7A-129D79069DFC}" srcOrd="0" destOrd="0" presId="urn:microsoft.com/office/officeart/2005/8/layout/process4"/>
    <dgm:cxn modelId="{28374AF3-341E-4585-B167-495B90C80826}" type="presOf" srcId="{71C518A6-25E3-4CFA-879E-1B7C0EAF5310}" destId="{D3A269F1-B6B1-454E-8F39-F6511F935EB9}" srcOrd="0" destOrd="0" presId="urn:microsoft.com/office/officeart/2005/8/layout/process4"/>
    <dgm:cxn modelId="{BA3C557D-9860-4D56-8934-A56A9DF61E98}" srcId="{71C518A6-25E3-4CFA-879E-1B7C0EAF5310}" destId="{8A6DC488-7A0E-4134-93E3-CE492E84B443}" srcOrd="3" destOrd="0" parTransId="{BB8347BA-0ADF-4838-8368-1759BE10B93E}" sibTransId="{63101682-4340-4D27-866F-A8D4C7DA5325}"/>
    <dgm:cxn modelId="{0D35B8BF-0D10-4E5D-A106-E29A5CBF5E6A}" type="presParOf" srcId="{D3A269F1-B6B1-454E-8F39-F6511F935EB9}" destId="{674BA996-26A7-4598-9FAD-490F12FFCEA3}" srcOrd="0" destOrd="0" presId="urn:microsoft.com/office/officeart/2005/8/layout/process4"/>
    <dgm:cxn modelId="{08E90BB6-B2EE-4A75-8BE4-D06B077EFC06}" type="presParOf" srcId="{674BA996-26A7-4598-9FAD-490F12FFCEA3}" destId="{34400AF9-1C8A-4C24-A792-5700FA27B6CA}" srcOrd="0" destOrd="0" presId="urn:microsoft.com/office/officeart/2005/8/layout/process4"/>
    <dgm:cxn modelId="{15FD81A0-C82B-4B54-AD58-49DCEA578893}" type="presParOf" srcId="{D3A269F1-B6B1-454E-8F39-F6511F935EB9}" destId="{37A62AEA-55F9-42BB-BA32-ADCF72E1338F}" srcOrd="1" destOrd="0" presId="urn:microsoft.com/office/officeart/2005/8/layout/process4"/>
    <dgm:cxn modelId="{E6202E8A-5260-4410-9F0B-366D87BE5FF7}" type="presParOf" srcId="{D3A269F1-B6B1-454E-8F39-F6511F935EB9}" destId="{11E27EB5-01F1-4859-A676-003CAF229B39}" srcOrd="2" destOrd="0" presId="urn:microsoft.com/office/officeart/2005/8/layout/process4"/>
    <dgm:cxn modelId="{73CA89E8-046F-4CB7-A6B0-AF04A5FA6276}" type="presParOf" srcId="{11E27EB5-01F1-4859-A676-003CAF229B39}" destId="{FD13F428-97C5-4752-B2A3-1218B6656552}" srcOrd="0" destOrd="0" presId="urn:microsoft.com/office/officeart/2005/8/layout/process4"/>
    <dgm:cxn modelId="{376825FF-DE7B-406B-8F3B-60B7CE7BE5B3}" type="presParOf" srcId="{D3A269F1-B6B1-454E-8F39-F6511F935EB9}" destId="{74276848-12F8-4111-818B-3987F059C0A1}" srcOrd="3" destOrd="0" presId="urn:microsoft.com/office/officeart/2005/8/layout/process4"/>
    <dgm:cxn modelId="{83D88EC2-B412-4EF3-A2B1-86C98F769AD3}" type="presParOf" srcId="{D3A269F1-B6B1-454E-8F39-F6511F935EB9}" destId="{006065EC-62F8-48B5-97A1-5884D9069B36}" srcOrd="4" destOrd="0" presId="urn:microsoft.com/office/officeart/2005/8/layout/process4"/>
    <dgm:cxn modelId="{21573B87-8B6C-498C-8F49-16285E2890EC}" type="presParOf" srcId="{006065EC-62F8-48B5-97A1-5884D9069B36}" destId="{20A11E9A-6B1C-4F16-9133-B7632DF9307E}" srcOrd="0" destOrd="0" presId="urn:microsoft.com/office/officeart/2005/8/layout/process4"/>
    <dgm:cxn modelId="{E0C1C3DB-3193-4E3D-A401-AC64CA701AD4}" type="presParOf" srcId="{D3A269F1-B6B1-454E-8F39-F6511F935EB9}" destId="{4B71422F-DBD0-4EE2-A341-EA9BEB26C522}" srcOrd="5" destOrd="0" presId="urn:microsoft.com/office/officeart/2005/8/layout/process4"/>
    <dgm:cxn modelId="{EAD3084C-064C-481F-9B73-630B15C971AF}" type="presParOf" srcId="{D3A269F1-B6B1-454E-8F39-F6511F935EB9}" destId="{C330D1E1-FA9B-4E5E-B8E8-22F16A174239}" srcOrd="6" destOrd="0" presId="urn:microsoft.com/office/officeart/2005/8/layout/process4"/>
    <dgm:cxn modelId="{C5AD04F7-C80C-4338-BBA5-F24FFCAA567B}" type="presParOf" srcId="{C330D1E1-FA9B-4E5E-B8E8-22F16A174239}" destId="{FE6BCFE6-EFF1-4EF7-9E7A-129D79069DFC}" srcOrd="0" destOrd="0" presId="urn:microsoft.com/office/officeart/2005/8/layout/process4"/>
    <dgm:cxn modelId="{04361623-A8FA-4F8A-B071-3DA28385D94D}" type="presParOf" srcId="{D3A269F1-B6B1-454E-8F39-F6511F935EB9}" destId="{2BA27F49-2751-499C-988C-7132025F0CCD}" srcOrd="7" destOrd="0" presId="urn:microsoft.com/office/officeart/2005/8/layout/process4"/>
    <dgm:cxn modelId="{0613B7B0-8D9E-4E02-84C1-734C4116EFEA}" type="presParOf" srcId="{D3A269F1-B6B1-454E-8F39-F6511F935EB9}" destId="{A7F63501-1E35-4A75-9F88-06C7DF798FFE}" srcOrd="8" destOrd="0" presId="urn:microsoft.com/office/officeart/2005/8/layout/process4"/>
    <dgm:cxn modelId="{927B11FB-4834-4045-958F-536778C6A655}" type="presParOf" srcId="{A7F63501-1E35-4A75-9F88-06C7DF798FFE}" destId="{3658FDC1-6769-44F1-B7D1-2F5F34C88A6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Alt model </a:t>
          </a:r>
          <a:r>
            <a:rPr lang="en-US" sz="2700" kern="1200" dirty="0" err="1" smtClean="0">
              <a:latin typeface="Arial" panose="020B0604020202020204" pitchFamily="34" charset="0"/>
              <a:cs typeface="Arial" panose="020B0604020202020204" pitchFamily="34" charset="0"/>
            </a:rPr>
            <a:t>eval</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Diag</a:t>
          </a:r>
          <a:r>
            <a:rPr lang="en-US" sz="2700" kern="1200" dirty="0" smtClean="0">
              <a:latin typeface="Arial" panose="020B0604020202020204" pitchFamily="34" charset="0"/>
              <a:cs typeface="Arial" panose="020B0604020202020204" pitchFamily="34" charset="0"/>
            </a:rPr>
            <a:t>/Fits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78F2D-946D-4722-BCF4-D4D16CF62D1F}">
      <dsp:nvSpPr>
        <dsp:cNvPr id="0" name=""/>
        <dsp:cNvSpPr/>
      </dsp:nvSpPr>
      <dsp:spPr>
        <a:xfrm>
          <a:off x="1712"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t" anchorCtr="1">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recent lengths consistent</a:t>
          </a:r>
          <a:endParaRPr lang="en-US" sz="1800" kern="1200" dirty="0">
            <a:latin typeface="Arial" panose="020B0604020202020204" pitchFamily="34" charset="0"/>
            <a:cs typeface="Arial" panose="020B0604020202020204" pitchFamily="34" charset="0"/>
          </a:endParaRPr>
        </a:p>
      </dsp:txBody>
      <dsp:txXfrm>
        <a:off x="1712" y="1584960"/>
        <a:ext cx="2665082" cy="1584960"/>
      </dsp:txXfrm>
    </dsp:sp>
    <dsp:sp modelId="{74EE1E78-E7C3-4401-BDD1-BDE843764F0B}">
      <dsp:nvSpPr>
        <dsp:cNvPr id="0" name=""/>
        <dsp:cNvSpPr/>
      </dsp:nvSpPr>
      <dsp:spPr>
        <a:xfrm>
          <a:off x="674514" y="237743"/>
          <a:ext cx="1319479" cy="1319479"/>
        </a:xfrm>
        <a:prstGeom prst="ellipse">
          <a:avLst/>
        </a:prstGeom>
        <a:blipFill>
          <a:blip xmlns:r="http://schemas.openxmlformats.org/officeDocument/2006/relationships" r:embed="rId1"/>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12DCB2F3-740A-4875-B497-8AC1849D2888}">
      <dsp:nvSpPr>
        <dsp:cNvPr id="0" name=""/>
        <dsp:cNvSpPr/>
      </dsp:nvSpPr>
      <dsp:spPr>
        <a:xfrm>
          <a:off x="2746748"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lvl="0" algn="l" defTabSz="1022350">
            <a:lnSpc>
              <a:spcPct val="90000"/>
            </a:lnSpc>
            <a:spcBef>
              <a:spcPct val="0"/>
            </a:spcBef>
            <a:spcAft>
              <a:spcPct val="35000"/>
            </a:spcAft>
          </a:pPr>
          <a:r>
            <a:rPr lang="en-US" sz="2300" b="1" kern="1200" dirty="0" smtClean="0">
              <a:latin typeface="Arial" panose="020B0604020202020204" pitchFamily="34" charset="0"/>
              <a:cs typeface="Arial" panose="020B0604020202020204" pitchFamily="34" charset="0"/>
            </a:rPr>
            <a:t>Index trends:</a:t>
          </a:r>
          <a:endParaRPr lang="en-US" sz="23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Available auxiliary sources increased in 2024</a:t>
          </a:r>
          <a:endParaRPr lang="en-US" sz="1800" kern="1200" dirty="0">
            <a:latin typeface="Arial" panose="020B0604020202020204" pitchFamily="34" charset="0"/>
            <a:cs typeface="Arial" panose="020B0604020202020204" pitchFamily="34" charset="0"/>
          </a:endParaRPr>
        </a:p>
      </dsp:txBody>
      <dsp:txXfrm>
        <a:off x="2746748" y="1584960"/>
        <a:ext cx="2665082" cy="1584960"/>
      </dsp:txXfrm>
    </dsp:sp>
    <dsp:sp modelId="{957254D4-3AE7-4916-8D30-9BB9E300C228}">
      <dsp:nvSpPr>
        <dsp:cNvPr id="0" name=""/>
        <dsp:cNvSpPr/>
      </dsp:nvSpPr>
      <dsp:spPr>
        <a:xfrm>
          <a:off x="3419549" y="237743"/>
          <a:ext cx="1319479" cy="1319479"/>
        </a:xfrm>
        <a:prstGeom prst="ellipse">
          <a:avLst/>
        </a:prstGeom>
        <a:blipFill>
          <a:blip xmlns:r="http://schemas.openxmlformats.org/officeDocument/2006/relationships" r:embed="rId2"/>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4DDD4CA6-CBBD-401A-8F03-E704277851EB}">
      <dsp:nvSpPr>
        <dsp:cNvPr id="0" name=""/>
        <dsp:cNvSpPr/>
      </dsp:nvSpPr>
      <dsp:spPr>
        <a:xfrm>
          <a:off x="5491783"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lvl="0" algn="l" defTabSz="1022350">
            <a:lnSpc>
              <a:spcPct val="90000"/>
            </a:lnSpc>
            <a:spcBef>
              <a:spcPct val="0"/>
            </a:spcBef>
            <a:spcAft>
              <a:spcPct val="35000"/>
            </a:spcAft>
          </a:pPr>
          <a:r>
            <a:rPr lang="en-US" sz="2300" b="1" kern="1200" dirty="0" smtClean="0">
              <a:latin typeface="Arial" panose="020B0604020202020204" pitchFamily="34" charset="0"/>
              <a:cs typeface="Arial" panose="020B0604020202020204" pitchFamily="34" charset="0"/>
            </a:rPr>
            <a:t>Environmental trends:</a:t>
          </a:r>
          <a:endParaRPr lang="en-US" sz="23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b="0" kern="1200" dirty="0" smtClean="0">
              <a:latin typeface="Arial" panose="020B0604020202020204" pitchFamily="34" charset="0"/>
              <a:cs typeface="Arial" panose="020B0604020202020204" pitchFamily="34" charset="0"/>
            </a:rPr>
            <a:t>2024 average year, no red flags</a:t>
          </a:r>
          <a:endParaRPr lang="en-US" sz="1800" b="0" kern="1200" dirty="0">
            <a:latin typeface="Arial" panose="020B0604020202020204" pitchFamily="34" charset="0"/>
            <a:cs typeface="Arial" panose="020B0604020202020204" pitchFamily="34" charset="0"/>
          </a:endParaRPr>
        </a:p>
      </dsp:txBody>
      <dsp:txXfrm>
        <a:off x="5491783" y="1584960"/>
        <a:ext cx="2665082" cy="1584960"/>
      </dsp:txXfrm>
    </dsp:sp>
    <dsp:sp modelId="{ED3A1100-76E9-446E-B2E3-A21449D7B572}">
      <dsp:nvSpPr>
        <dsp:cNvPr id="0" name=""/>
        <dsp:cNvSpPr/>
      </dsp:nvSpPr>
      <dsp:spPr>
        <a:xfrm>
          <a:off x="6164585" y="237743"/>
          <a:ext cx="1319479" cy="1319479"/>
        </a:xfrm>
        <a:prstGeom prst="ellipse">
          <a:avLst/>
        </a:prstGeom>
        <a:blipFill>
          <a:blip xmlns:r="http://schemas.openxmlformats.org/officeDocument/2006/relationships" r:embed="rId3"/>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BBF2E50-DAF2-4047-B6A5-2CA944EC28FC}">
      <dsp:nvSpPr>
        <dsp:cNvPr id="0" name=""/>
        <dsp:cNvSpPr/>
      </dsp:nvSpPr>
      <dsp:spPr>
        <a:xfrm>
          <a:off x="326343" y="3169919"/>
          <a:ext cx="7505892" cy="594360"/>
        </a:xfrm>
        <a:prstGeom prst="leftRightArrow">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00AF9-1C8A-4C24-A792-5700FA27B6CA}">
      <dsp:nvSpPr>
        <dsp:cNvPr id="0" name=""/>
        <dsp:cNvSpPr/>
      </dsp:nvSpPr>
      <dsp:spPr>
        <a:xfrm>
          <a:off x="0" y="4566571"/>
          <a:ext cx="6322621" cy="749184"/>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Recommendations</a:t>
          </a:r>
          <a:endParaRPr lang="en-US" sz="2600" kern="1200" dirty="0"/>
        </a:p>
      </dsp:txBody>
      <dsp:txXfrm>
        <a:off x="0" y="4566571"/>
        <a:ext cx="6322621" cy="749184"/>
      </dsp:txXfrm>
    </dsp:sp>
    <dsp:sp modelId="{FD13F428-97C5-4752-B2A3-1218B6656552}">
      <dsp:nvSpPr>
        <dsp:cNvPr id="0" name=""/>
        <dsp:cNvSpPr/>
      </dsp:nvSpPr>
      <dsp:spPr>
        <a:xfrm rot="10800000">
          <a:off x="0" y="3425564"/>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Parameter/Time series results</a:t>
          </a:r>
          <a:endParaRPr lang="en-US" sz="2600" kern="1200" dirty="0"/>
        </a:p>
      </dsp:txBody>
      <dsp:txXfrm rot="10800000">
        <a:off x="0" y="3425564"/>
        <a:ext cx="6322621" cy="748694"/>
      </dsp:txXfrm>
    </dsp:sp>
    <dsp:sp modelId="{20A11E9A-6B1C-4F16-9133-B7632DF9307E}">
      <dsp:nvSpPr>
        <dsp:cNvPr id="0" name=""/>
        <dsp:cNvSpPr/>
      </dsp:nvSpPr>
      <dsp:spPr>
        <a:xfrm rot="10800000">
          <a:off x="0" y="2284556"/>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Model diagnostics</a:t>
          </a:r>
          <a:endParaRPr lang="en-US" sz="2600" kern="1200" dirty="0"/>
        </a:p>
      </dsp:txBody>
      <dsp:txXfrm rot="10800000">
        <a:off x="0" y="2284556"/>
        <a:ext cx="6322621" cy="748694"/>
      </dsp:txXfrm>
    </dsp:sp>
    <dsp:sp modelId="{FE6BCFE6-EFF1-4EF7-9E7A-129D79069DFC}">
      <dsp:nvSpPr>
        <dsp:cNvPr id="0" name=""/>
        <dsp:cNvSpPr/>
      </dsp:nvSpPr>
      <dsp:spPr>
        <a:xfrm rot="10800000">
          <a:off x="0" y="1143549"/>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Data fits</a:t>
          </a:r>
          <a:endParaRPr lang="en-US" sz="2600" kern="1200" dirty="0"/>
        </a:p>
      </dsp:txBody>
      <dsp:txXfrm rot="10800000">
        <a:off x="0" y="1143549"/>
        <a:ext cx="6322621" cy="748694"/>
      </dsp:txXfrm>
    </dsp:sp>
    <dsp:sp modelId="{3658FDC1-6769-44F1-B7D1-2F5F34C88A68}">
      <dsp:nvSpPr>
        <dsp:cNvPr id="0" name=""/>
        <dsp:cNvSpPr/>
      </dsp:nvSpPr>
      <dsp:spPr>
        <a:xfrm rot="10800000">
          <a:off x="0" y="2542"/>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Alternative model comparison</a:t>
          </a:r>
          <a:endParaRPr lang="en-US" sz="2600" kern="1200" dirty="0"/>
        </a:p>
      </dsp:txBody>
      <dsp:txXfrm rot="10800000">
        <a:off x="0" y="2542"/>
        <a:ext cx="6322621" cy="748694"/>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11/13/2024 8:04:55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11/13/2024 8:04:55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11/13/2024 8:04:55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11/13/2024 8:04:55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11/13/2024 8:04:55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11/13/2024 8:04:55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11/13/2024 8:04:55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11/13/2024 8:04:55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11/13/2024 8:04:55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11/13/2024 8:04:55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11/13/2024 8:04:55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11/13/2024 8:04:55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11/13/2024 8:04:55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11/13/2024 8:04:55 AM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11/13/2024 8:04:55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11/13/2024 8:04:55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11/13/2024 8:04:55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11/13/2024 8:04:55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11/13/2024 8:04:55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9.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jp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jp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jp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 </a:t>
            </a:r>
            <a:r>
              <a:rPr lang="en-US" dirty="0" err="1" smtClean="0"/>
              <a:t>hulson</a:t>
            </a:r>
            <a:r>
              <a:rPr lang="en-US" dirty="0" smtClean="0"/>
              <a:t>, s. </a:t>
            </a:r>
            <a:r>
              <a:rPr lang="en-US" dirty="0" err="1" smtClean="0"/>
              <a:t>barbeaux</a:t>
            </a:r>
            <a:r>
              <a:rPr lang="en-US" dirty="0" smtClean="0"/>
              <a:t>, b. </a:t>
            </a:r>
            <a:r>
              <a:rPr lang="en-US" dirty="0" err="1" smtClean="0"/>
              <a:t>ferriss</a:t>
            </a:r>
            <a:r>
              <a:rPr lang="en-US" dirty="0" smtClean="0"/>
              <a:t>, k. </a:t>
            </a:r>
            <a:r>
              <a:rPr lang="en-US" dirty="0" err="1" smtClean="0"/>
              <a:t>echave</a:t>
            </a:r>
            <a:r>
              <a:rPr lang="en-US" dirty="0" smtClean="0"/>
              <a:t>, J. Nielsen, S. McDermott, b. laurel, a. </a:t>
            </a:r>
            <a:r>
              <a:rPr lang="en-US" dirty="0" err="1" smtClean="0"/>
              <a:t>abookire</a:t>
            </a:r>
            <a:r>
              <a:rPr lang="en-US" dirty="0" smtClean="0"/>
              <a:t>, Ingrid </a:t>
            </a:r>
            <a:r>
              <a:rPr lang="en-US" dirty="0"/>
              <a:t>spies, and s. </a:t>
            </a:r>
            <a:r>
              <a:rPr lang="en-US" dirty="0" smtClean="0"/>
              <a:t>k. </a:t>
            </a:r>
            <a:r>
              <a:rPr lang="en-US" dirty="0" err="1"/>
              <a:t>shotwell</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2024,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22342" t="29179" r="57958" b="44074"/>
          <a:stretch/>
        </p:blipFill>
        <p:spPr>
          <a:xfrm rot="5400000">
            <a:off x="803188" y="4013144"/>
            <a:ext cx="1351008" cy="1375719"/>
          </a:xfrm>
          <a:prstGeom prst="rect">
            <a:avLst/>
          </a:prstGeom>
          <a:ln w="19050">
            <a:solidFill>
              <a:schemeClr val="accent1"/>
            </a:solidFill>
          </a:ln>
        </p:spPr>
      </p:pic>
      <p:pic>
        <p:nvPicPr>
          <p:cNvPr id="11" name="Picture 1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3195" y="714641"/>
            <a:ext cx="1478280" cy="1476375"/>
          </a:xfrm>
          <a:prstGeom prst="rect">
            <a:avLst/>
          </a:prstGeom>
          <a:noFill/>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4166162"/>
              </p:ext>
            </p:extLst>
          </p:nvPr>
        </p:nvGraphicFramePr>
        <p:xfrm>
          <a:off x="201080" y="2625972"/>
          <a:ext cx="4442603" cy="246888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dirty="0" smtClean="0">
                          <a:effectLst/>
                          <a:latin typeface="Arial" panose="020B0604020202020204" pitchFamily="34" charset="0"/>
                          <a:cs typeface="Arial" panose="020B0604020202020204" pitchFamily="34" charset="0"/>
                        </a:rPr>
                        <a:t>New Data</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r>
                        <a:rPr lang="en-US" sz="1800" b="1" baseline="0" dirty="0" smtClean="0">
                          <a:effectLst/>
                          <a:latin typeface="Arial" panose="020B0604020202020204" pitchFamily="34" charset="0"/>
                          <a:ea typeface="+mn-ea"/>
                          <a:cs typeface="Arial" panose="020B0604020202020204" pitchFamily="34" charset="0"/>
                        </a:rPr>
                        <a:t> 2024</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r>
                        <a:rPr lang="en-US" sz="1800" b="1" baseline="0" dirty="0" smtClean="0">
                          <a:effectLst/>
                          <a:latin typeface="Arial" panose="020B0604020202020204" pitchFamily="34" charset="0"/>
                          <a:ea typeface="+mn-ea"/>
                          <a:cs typeface="Arial" panose="020B0604020202020204" pitchFamily="34" charset="0"/>
                        </a:rPr>
                        <a:t> 2024</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a:t>
                      </a:r>
                      <a:r>
                        <a:rPr lang="en-US" sz="1800" b="0" dirty="0" smtClean="0">
                          <a:effectLst/>
                          <a:latin typeface="Arial" panose="020B0604020202020204" pitchFamily="34" charset="0"/>
                          <a:cs typeface="Arial" panose="020B0604020202020204" pitchFamily="34" charset="0"/>
                        </a:rPr>
                        <a:t>AFSC </a:t>
                      </a:r>
                      <a:r>
                        <a:rPr lang="en-US" sz="1800" b="0" dirty="0">
                          <a:effectLst/>
                          <a:latin typeface="Arial" panose="020B0604020202020204" pitchFamily="34" charset="0"/>
                          <a:cs typeface="Arial" panose="020B0604020202020204" pitchFamily="34" charset="0"/>
                        </a:rPr>
                        <a:t>bottom trawl survey </a:t>
                      </a:r>
                      <a:r>
                        <a:rPr lang="en-US" sz="1800" b="0" dirty="0" smtClean="0">
                          <a:effectLst/>
                          <a:latin typeface="Arial" panose="020B0604020202020204" pitchFamily="34" charset="0"/>
                          <a:cs typeface="Arial" panose="020B0604020202020204" pitchFamily="34" charset="0"/>
                        </a:rPr>
                        <a:t>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10</a:t>
            </a:fld>
            <a:endParaRPr lang="en-US" sz="1400" dirty="0"/>
          </a:p>
        </p:txBody>
      </p:sp>
      <p:pic>
        <p:nvPicPr>
          <p:cNvPr id="7" name="Picture 6" descr="C:\AA - PH Stuff\Asmnts\goa_pcod\2024\output\safe_plots\data_plot2.png"/>
          <p:cNvPicPr/>
          <p:nvPr/>
        </p:nvPicPr>
        <p:blipFill rotWithShape="1">
          <a:blip r:embed="rId3" cstate="print">
            <a:extLst>
              <a:ext uri="{28A0092B-C50C-407E-A947-70E740481C1C}">
                <a14:useLocalDpi xmlns:a14="http://schemas.microsoft.com/office/drawing/2010/main" val="0"/>
              </a:ext>
            </a:extLst>
          </a:blip>
          <a:srcRect r="7741" b="6676"/>
          <a:stretch/>
        </p:blipFill>
        <p:spPr bwMode="auto">
          <a:xfrm>
            <a:off x="4887097" y="1550222"/>
            <a:ext cx="3927389" cy="428216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2173363"/>
            <a:ext cx="4055265" cy="1310845"/>
          </a:xfrm>
        </p:spPr>
        <p:txBody>
          <a:bodyPr>
            <a:noAutofit/>
          </a:bodyPr>
          <a:lstStyle/>
          <a:p>
            <a:r>
              <a:rPr lang="en-US" sz="2100" dirty="0" smtClean="0"/>
              <a:t>Increased since 2023</a:t>
            </a:r>
          </a:p>
          <a:p>
            <a:r>
              <a:rPr lang="en-US" sz="2100" dirty="0" smtClean="0"/>
              <a:t>Pot majority &gt; LL &gt; Trawl</a:t>
            </a:r>
          </a:p>
          <a:p>
            <a:r>
              <a:rPr lang="en-US" sz="2100" dirty="0" smtClean="0"/>
              <a:t>Large jig increase in CGOA and decrease in WGOA </a:t>
            </a:r>
          </a:p>
          <a:p>
            <a:r>
              <a:rPr lang="en-US" sz="2100" dirty="0" smtClean="0"/>
              <a:t>Others similar to what was seen in 2022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11" name="Picture 10" descr="C:\AA - PH Stuff\Asmnts\goa_pcod\2024\output\safe_plots\cumul_catch.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046" y="1500274"/>
            <a:ext cx="4345149" cy="4290926"/>
          </a:xfrm>
          <a:prstGeom prst="rect">
            <a:avLst/>
          </a:prstGeom>
          <a:noFill/>
          <a:ln>
            <a:noFill/>
          </a:ln>
          <a:effectLst>
            <a:outerShdw blurRad="63500" sx="102000" sy="102000" algn="ctr" rotWithShape="0">
              <a:prstClr val="black">
                <a:alpha val="40000"/>
              </a:prstClr>
            </a:outerShdw>
          </a:effectLst>
        </p:spPr>
      </p:pic>
      <p:pic>
        <p:nvPicPr>
          <p:cNvPr id="10" name="Picture 9" descr="C:\AA - PH Stuff\Asmnts\goa_pcod\2024\output\safe_plots\catch.png"/>
          <p:cNvPicPr/>
          <p:nvPr/>
        </p:nvPicPr>
        <p:blipFill rotWithShape="1">
          <a:blip r:embed="rId4" cstate="print">
            <a:extLst>
              <a:ext uri="{28A0092B-C50C-407E-A947-70E740481C1C}">
                <a14:useLocalDpi xmlns:a14="http://schemas.microsoft.com/office/drawing/2010/main" val="0"/>
              </a:ext>
            </a:extLst>
          </a:blip>
          <a:srcRect t="11343" b="10271"/>
          <a:stretch/>
        </p:blipFill>
        <p:spPr bwMode="auto">
          <a:xfrm>
            <a:off x="154770" y="4384551"/>
            <a:ext cx="4644081" cy="225716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2024 distribution similar to catch distribution since 2015</a:t>
            </a:r>
          </a:p>
          <a:p>
            <a:r>
              <a:rPr lang="en-US" sz="2100" dirty="0" smtClean="0"/>
              <a:t>For how much relative catch is taken by pot, small # observed hauls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9" name="Picture 8" descr="C:\AA - PH Stuff\Asmnts\goa_pcod\2024\output\safe_plots\Pcod_observed catch.jpeg"/>
          <p:cNvPicPr/>
          <p:nvPr/>
        </p:nvPicPr>
        <p:blipFill>
          <a:blip r:embed="rId3">
            <a:extLst>
              <a:ext uri="{28A0092B-C50C-407E-A947-70E740481C1C}">
                <a14:useLocalDpi xmlns:a14="http://schemas.microsoft.com/office/drawing/2010/main" val="0"/>
              </a:ext>
            </a:extLst>
          </a:blip>
          <a:srcRect/>
          <a:stretch>
            <a:fillRect/>
          </a:stretch>
        </p:blipFill>
        <p:spPr bwMode="auto">
          <a:xfrm>
            <a:off x="449179" y="2504155"/>
            <a:ext cx="4050957" cy="3369227"/>
          </a:xfrm>
          <a:prstGeom prst="rect">
            <a:avLst/>
          </a:prstGeom>
          <a:effectLst>
            <a:outerShdw blurRad="63500" sx="102000" sy="102000" algn="ctr" rotWithShape="0">
              <a:prstClr val="black">
                <a:alpha val="40000"/>
              </a:prstClr>
            </a:outerShdw>
          </a:effectLst>
        </p:spPr>
      </p:pic>
      <p:pic>
        <p:nvPicPr>
          <p:cNvPr id="10" name="Picture 9" descr="C:\AA - PH Stuff\Asmnts\goa_pcod\2024\output\safe_plots\maps\2024 Pcod_EM_Obs_Catch.jpg"/>
          <p:cNvPicPr/>
          <p:nvPr/>
        </p:nvPicPr>
        <p:blipFill rotWithShape="1">
          <a:blip r:embed="rId4" cstate="print">
            <a:extLst>
              <a:ext uri="{28A0092B-C50C-407E-A947-70E740481C1C}">
                <a14:useLocalDpi xmlns:a14="http://schemas.microsoft.com/office/drawing/2010/main" val="0"/>
              </a:ext>
            </a:extLst>
          </a:blip>
          <a:srcRect l="2876" r="15350" b="2688"/>
          <a:stretch/>
        </p:blipFill>
        <p:spPr bwMode="auto">
          <a:xfrm>
            <a:off x="5049794" y="2504154"/>
            <a:ext cx="3521150" cy="336922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417053"/>
            <a:ext cx="8224252" cy="906903"/>
          </a:xfrm>
        </p:spPr>
        <p:txBody>
          <a:bodyPr>
            <a:normAutofit/>
          </a:bodyPr>
          <a:lstStyle/>
          <a:p>
            <a:r>
              <a:rPr lang="en-US" dirty="0" smtClean="0"/>
              <a:t>In general, mean length in 2024 similar to that in previous 4 or so years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8" y="687474"/>
            <a:ext cx="8224254" cy="630049"/>
          </a:xfrm>
        </p:spPr>
        <p:txBody>
          <a:bodyPr/>
          <a:lstStyle/>
          <a:p>
            <a:pPr algn="ctr"/>
            <a:r>
              <a:rPr lang="en-US" dirty="0" smtClean="0"/>
              <a:t>Data – length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13</a:t>
            </a:fld>
            <a:endParaRPr lang="en-US" sz="14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081" y="2278951"/>
            <a:ext cx="4099194" cy="44145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227343" y="4853184"/>
            <a:ext cx="763974" cy="544814"/>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Surveys – fitted (from 2023)</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227343" y="2869373"/>
            <a:ext cx="763974" cy="544814"/>
          </a:xfrm>
          <a:noFill/>
          <a:ln>
            <a:no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accent6">
                    <a:lumMod val="75000"/>
                  </a:schemeClr>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 auxiliary information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9" name="Picture 8" descr="C:\AA - PH Stuff\Asmnts\goa_pcod\2024\output\safe_plots\aux_indx.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3782" y="1657314"/>
            <a:ext cx="5124240" cy="4759962"/>
          </a:xfrm>
          <a:prstGeom prst="rect">
            <a:avLst/>
          </a:prstGeom>
          <a:noFill/>
          <a:ln>
            <a:noFill/>
          </a:ln>
          <a:effectLst>
            <a:outerShdw blurRad="63500" sx="102000" sy="102000" algn="ctr" rotWithShape="0">
              <a:prstClr val="black">
                <a:alpha val="40000"/>
              </a:prstClr>
            </a:outerShdw>
          </a:effectLst>
        </p:spPr>
      </p:pic>
      <p:sp>
        <p:nvSpPr>
          <p:cNvPr id="10"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3827286" y="2943511"/>
            <a:ext cx="645860" cy="362970"/>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+9%</a:t>
            </a:r>
          </a:p>
        </p:txBody>
      </p:sp>
      <p:sp>
        <p:nvSpPr>
          <p:cNvPr id="11"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3559928" y="4400895"/>
            <a:ext cx="805974" cy="383565"/>
          </a:xfr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p>
            <a:pPr marL="0" indent="0">
              <a:buNone/>
            </a:pPr>
            <a:r>
              <a:rPr lang="en-US" b="1" dirty="0" smtClean="0">
                <a:solidFill>
                  <a:schemeClr val="accent6">
                    <a:lumMod val="75000"/>
                  </a:schemeClr>
                </a:solidFill>
              </a:rPr>
              <a:t>+28%</a:t>
            </a:r>
            <a:endParaRPr lang="en-US" b="1" dirty="0">
              <a:solidFill>
                <a:schemeClr val="accent6">
                  <a:lumMod val="75000"/>
                </a:schemeClr>
              </a:solidFill>
            </a:endParaRPr>
          </a:p>
        </p:txBody>
      </p:sp>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CFSR bottom temperature below mean in 2023, slightly above in 2024</a:t>
            </a:r>
          </a:p>
        </p:txBody>
      </p:sp>
      <p:pic>
        <p:nvPicPr>
          <p:cNvPr id="8" name="Picture 7" descr="C:\AA - PH Stuff\Asmnts\goa_pcod\2024\output\safe_plots\temp_ano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394" y="1643449"/>
            <a:ext cx="5943600" cy="411480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Cod depth distribution related to temperature, variable overlap with AFSC longline survey distribution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584" y="1739608"/>
            <a:ext cx="4265147" cy="459323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6218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65210" y="514529"/>
            <a:ext cx="5308582" cy="6000749"/>
          </a:xfrm>
        </p:spPr>
        <p:txBody>
          <a:bodyPr/>
          <a:lstStyle/>
          <a:p>
            <a:r>
              <a:rPr lang="en-US" dirty="0" smtClean="0"/>
              <a:t>Above </a:t>
            </a:r>
            <a:r>
              <a:rPr lang="en-US" dirty="0" err="1" smtClean="0"/>
              <a:t>avg</a:t>
            </a:r>
            <a:r>
              <a:rPr lang="en-US" dirty="0" smtClean="0"/>
              <a:t> sea surface temperature, but not like seen before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799"/>
          <a:stretch/>
        </p:blipFill>
        <p:spPr>
          <a:xfrm>
            <a:off x="270037" y="1869988"/>
            <a:ext cx="5974243" cy="445443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2950568515"/>
              </p:ext>
            </p:extLst>
          </p:nvPr>
        </p:nvGraphicFramePr>
        <p:xfrm>
          <a:off x="514853" y="1775460"/>
          <a:ext cx="8158579"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19</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smtClean="0"/>
              <a:t>Assessment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2024 projected spawning biomass to be at </a:t>
            </a:r>
            <a:r>
              <a:rPr lang="en-US" sz="1900" i="1" dirty="0" smtClean="0"/>
              <a:t>B</a:t>
            </a:r>
            <a:r>
              <a:rPr lang="en-US" sz="1900" i="1" baseline="-25000" dirty="0" smtClean="0"/>
              <a:t>28.7%</a:t>
            </a:r>
            <a:r>
              <a:rPr lang="en-US" sz="1900" i="1" dirty="0" smtClean="0"/>
              <a:t> </a:t>
            </a:r>
          </a:p>
          <a:p>
            <a:pPr lvl="1"/>
            <a:r>
              <a:rPr lang="en-US" sz="1900" dirty="0" smtClean="0"/>
              <a:t>2025 recommended ABC &lt;1% different than 2024 ABC</a:t>
            </a:r>
          </a:p>
          <a:p>
            <a:r>
              <a:rPr lang="en-US" sz="2100" dirty="0" smtClean="0"/>
              <a:t>Outline:</a:t>
            </a:r>
          </a:p>
          <a:p>
            <a:pPr lvl="1"/>
            <a:r>
              <a:rPr lang="en-US" sz="1900" dirty="0" smtClean="0"/>
              <a:t>SSC/Plan Team comments</a:t>
            </a:r>
          </a:p>
          <a:p>
            <a:pPr lvl="1"/>
            <a:r>
              <a:rPr lang="en-US" sz="1900" dirty="0" smtClean="0"/>
              <a:t>Summary of changes from 2023 assessment</a:t>
            </a:r>
          </a:p>
          <a:p>
            <a:pPr lvl="1"/>
            <a:r>
              <a:rPr lang="en-US" sz="1900" dirty="0" smtClean="0"/>
              <a:t>2024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351124571"/>
              </p:ext>
            </p:extLst>
          </p:nvPr>
        </p:nvGraphicFramePr>
        <p:xfrm>
          <a:off x="102892" y="945470"/>
          <a:ext cx="6322622"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alt. models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790321" cy="4246082"/>
          </a:xfrm>
        </p:spPr>
        <p:txBody>
          <a:bodyPr>
            <a:normAutofit/>
          </a:bodyPr>
          <a:lstStyle/>
          <a:p>
            <a:r>
              <a:rPr lang="en-US" dirty="0" smtClean="0"/>
              <a:t>19.1c: input file corrections (Appendix 2.2)</a:t>
            </a:r>
          </a:p>
          <a:p>
            <a:r>
              <a:rPr lang="en-US" dirty="0" smtClean="0"/>
              <a:t>19.1d: update ageing error &amp; bias (</a:t>
            </a:r>
            <a:r>
              <a:rPr lang="en-US" dirty="0" err="1"/>
              <a:t>A</a:t>
            </a:r>
            <a:r>
              <a:rPr lang="en-US" dirty="0" err="1" smtClean="0"/>
              <a:t>geingError</a:t>
            </a:r>
            <a:r>
              <a:rPr lang="en-US" dirty="0" smtClean="0"/>
              <a:t>)</a:t>
            </a:r>
          </a:p>
          <a:p>
            <a:pPr lvl="1"/>
            <a:r>
              <a:rPr lang="en-US" dirty="0" smtClean="0"/>
              <a:t>Combined EBS &amp; GOA</a:t>
            </a:r>
          </a:p>
          <a:p>
            <a:pPr lvl="1"/>
            <a:r>
              <a:rPr lang="en-US" dirty="0"/>
              <a:t>Linear (AIC </a:t>
            </a:r>
            <a:r>
              <a:rPr lang="en-US" dirty="0" err="1"/>
              <a:t>pref</a:t>
            </a:r>
            <a:r>
              <a:rPr lang="en-US" dirty="0" smtClean="0"/>
              <a:t>): start at age-1</a:t>
            </a:r>
            <a:endParaRPr lang="en-US" dirty="0"/>
          </a:p>
          <a:p>
            <a:pPr lvl="1"/>
            <a:r>
              <a:rPr lang="en-US" dirty="0" smtClean="0"/>
              <a:t>Bias fixed rather than estimated</a:t>
            </a:r>
            <a:endParaRPr lang="en-US" dirty="0"/>
          </a:p>
        </p:txBody>
      </p:sp>
      <p:pic>
        <p:nvPicPr>
          <p:cNvPr id="7" name="Picture 6" descr="C:\AA - PH Stuff\Asmnts\goa_pcod\2024\output\safe_plots\ager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460" y="678180"/>
            <a:ext cx="4373880" cy="436626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566325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alt. models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790321" cy="4246082"/>
          </a:xfrm>
        </p:spPr>
        <p:txBody>
          <a:bodyPr>
            <a:normAutofit/>
          </a:bodyPr>
          <a:lstStyle/>
          <a:p>
            <a:r>
              <a:rPr lang="en-US" dirty="0" smtClean="0"/>
              <a:t>19.1d: new method to compute fishery length comps:</a:t>
            </a:r>
          </a:p>
          <a:p>
            <a:pPr lvl="1"/>
            <a:r>
              <a:rPr lang="en-US" dirty="0" smtClean="0"/>
              <a:t>Weekly → Monthly</a:t>
            </a:r>
          </a:p>
          <a:p>
            <a:pPr lvl="1"/>
            <a:r>
              <a:rPr lang="en-US" dirty="0" smtClean="0"/>
              <a:t>Use all ADF&amp;G data</a:t>
            </a:r>
          </a:p>
          <a:p>
            <a:pPr lvl="1"/>
            <a:r>
              <a:rPr lang="en-US" dirty="0" smtClean="0"/>
              <a:t>Remove filters</a:t>
            </a:r>
          </a:p>
          <a:p>
            <a:r>
              <a:rPr lang="en-US" dirty="0" smtClean="0"/>
              <a:t>24.0: 1 </a:t>
            </a:r>
            <a:r>
              <a:rPr lang="en-US" dirty="0"/>
              <a:t>→ </a:t>
            </a:r>
            <a:r>
              <a:rPr lang="en-US" dirty="0" smtClean="0"/>
              <a:t>5 cm bins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7115" y="800177"/>
            <a:ext cx="3349971" cy="2392837"/>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3958" t="10634" b="5200"/>
          <a:stretch/>
        </p:blipFill>
        <p:spPr>
          <a:xfrm>
            <a:off x="7187834" y="761999"/>
            <a:ext cx="1485598" cy="407353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49744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alt. models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smtClean="0"/>
              <a:t>Largest shift in parameter estimates occurred in the 19.1c transition</a:t>
            </a:r>
            <a:endParaRPr lang="en-US" dirty="0"/>
          </a:p>
        </p:txBody>
      </p:sp>
      <p:pic>
        <p:nvPicPr>
          <p:cNvPr id="11" name="Picture 10" descr="C:\AA - PH Stuff\Asmnts\goa_pcod\2024\output\safe_plots\par_com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9914" y="739140"/>
            <a:ext cx="3898285" cy="42062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193729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alt. models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smtClean="0"/>
              <a:t>In general, consistent estimates of recruitment &amp; spawning biomass</a:t>
            </a:r>
            <a:endParaRPr lang="en-US" dirty="0"/>
          </a:p>
        </p:txBody>
      </p:sp>
      <p:pic>
        <p:nvPicPr>
          <p:cNvPr id="7" name="Picture 6" descr="C:\AA - PH Stuff\Asmnts\goa_pcod\2024\output\safe_plots\ssb_rec_com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799" y="644537"/>
            <a:ext cx="4259145" cy="436942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28901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alt. models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93058" y="619935"/>
            <a:ext cx="4940939" cy="1818465"/>
          </a:xfrm>
        </p:spPr>
        <p:txBody>
          <a:bodyPr>
            <a:normAutofit/>
          </a:bodyPr>
          <a:lstStyle/>
          <a:p>
            <a:r>
              <a:rPr lang="en-US" dirty="0" smtClean="0"/>
              <a:t>No discernable difference in, for example, selectivity when </a:t>
            </a:r>
            <a:r>
              <a:rPr lang="en-US" dirty="0"/>
              <a:t>shifting </a:t>
            </a:r>
            <a:r>
              <a:rPr lang="en-US" dirty="0" smtClean="0"/>
              <a:t>from 1 </a:t>
            </a:r>
            <a:r>
              <a:rPr lang="en-US" dirty="0"/>
              <a:t>→ 5 cm bins</a:t>
            </a:r>
          </a:p>
          <a:p>
            <a:r>
              <a:rPr lang="en-US" dirty="0" smtClean="0"/>
              <a:t>But, improvement in ISS/ESS</a:t>
            </a:r>
            <a:endParaRPr lang="en-US" dirty="0"/>
          </a:p>
        </p:txBody>
      </p:sp>
      <p:pic>
        <p:nvPicPr>
          <p:cNvPr id="8" name="Picture 7" descr="C:\AA - PH Stuff\Asmnts\goa_pcod\2024\output\safe_plots\curr_selex_com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1859" y="1150826"/>
            <a:ext cx="2884891" cy="3272893"/>
          </a:xfrm>
          <a:prstGeom prst="rect">
            <a:avLst/>
          </a:prstGeom>
          <a:noFill/>
          <a:ln>
            <a:noFill/>
          </a:ln>
          <a:effectLst>
            <a:outerShdw blurRad="63500" sx="102000" sy="102000" algn="ctr" rotWithShape="0">
              <a:prstClr val="black">
                <a:alpha val="40000"/>
              </a:prstClr>
            </a:outerShdw>
          </a:effectLst>
        </p:spPr>
      </p:pic>
      <p:graphicFrame>
        <p:nvGraphicFramePr>
          <p:cNvPr id="2" name="Table 1"/>
          <p:cNvGraphicFramePr>
            <a:graphicFrameLocks noGrp="1"/>
          </p:cNvGraphicFramePr>
          <p:nvPr>
            <p:extLst>
              <p:ext uri="{D42A27DB-BD31-4B8C-83A1-F6EECF244321}">
                <p14:modId xmlns:p14="http://schemas.microsoft.com/office/powerpoint/2010/main" val="1709523159"/>
              </p:ext>
            </p:extLst>
          </p:nvPr>
        </p:nvGraphicFramePr>
        <p:xfrm>
          <a:off x="446398" y="2314880"/>
          <a:ext cx="5237711" cy="27432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074019">
                  <a:extLst>
                    <a:ext uri="{9D8B030D-6E8A-4147-A177-3AD203B41FA5}">
                      <a16:colId xmlns:a16="http://schemas.microsoft.com/office/drawing/2014/main" val="144376943"/>
                    </a:ext>
                  </a:extLst>
                </a:gridCol>
                <a:gridCol w="527282">
                  <a:extLst>
                    <a:ext uri="{9D8B030D-6E8A-4147-A177-3AD203B41FA5}">
                      <a16:colId xmlns:a16="http://schemas.microsoft.com/office/drawing/2014/main" val="1183503439"/>
                    </a:ext>
                  </a:extLst>
                </a:gridCol>
                <a:gridCol w="527282">
                  <a:extLst>
                    <a:ext uri="{9D8B030D-6E8A-4147-A177-3AD203B41FA5}">
                      <a16:colId xmlns:a16="http://schemas.microsoft.com/office/drawing/2014/main" val="2060850642"/>
                    </a:ext>
                  </a:extLst>
                </a:gridCol>
                <a:gridCol w="527282">
                  <a:extLst>
                    <a:ext uri="{9D8B030D-6E8A-4147-A177-3AD203B41FA5}">
                      <a16:colId xmlns:a16="http://schemas.microsoft.com/office/drawing/2014/main" val="576646114"/>
                    </a:ext>
                  </a:extLst>
                </a:gridCol>
                <a:gridCol w="527282">
                  <a:extLst>
                    <a:ext uri="{9D8B030D-6E8A-4147-A177-3AD203B41FA5}">
                      <a16:colId xmlns:a16="http://schemas.microsoft.com/office/drawing/2014/main" val="1977103836"/>
                    </a:ext>
                  </a:extLst>
                </a:gridCol>
                <a:gridCol w="527282">
                  <a:extLst>
                    <a:ext uri="{9D8B030D-6E8A-4147-A177-3AD203B41FA5}">
                      <a16:colId xmlns:a16="http://schemas.microsoft.com/office/drawing/2014/main" val="3636589939"/>
                    </a:ext>
                  </a:extLst>
                </a:gridCol>
                <a:gridCol w="527282">
                  <a:extLst>
                    <a:ext uri="{9D8B030D-6E8A-4147-A177-3AD203B41FA5}">
                      <a16:colId xmlns:a16="http://schemas.microsoft.com/office/drawing/2014/main" val="81663882"/>
                    </a:ext>
                  </a:extLst>
                </a:gridCol>
              </a:tblGrid>
              <a:tr h="307397">
                <a:tc>
                  <a:txBody>
                    <a:bodyPr/>
                    <a:lstStyle/>
                    <a:p>
                      <a:pPr marL="0" marR="0">
                        <a:spcBef>
                          <a:spcPts val="0"/>
                        </a:spcBef>
                        <a:spcAft>
                          <a:spcPts val="0"/>
                        </a:spcAft>
                      </a:pPr>
                      <a:r>
                        <a:rPr lang="en-US" sz="1200" b="0" dirty="0">
                          <a:effectLst/>
                        </a:rPr>
                        <a:t>Component</a:t>
                      </a:r>
                      <a:endParaRPr lang="en-US" sz="1200" b="0"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19.1b-23</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19.1b</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19.1c</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19.1d</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19.1e</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dirty="0">
                          <a:effectLst/>
                        </a:rPr>
                        <a:t>24.0</a:t>
                      </a:r>
                      <a:endParaRPr lang="en-US" sz="1200" b="0" dirty="0">
                        <a:effectLst/>
                        <a:latin typeface="Times New Roman" panose="02020603050405020304" pitchFamily="18" charset="0"/>
                        <a:ea typeface="Times New Roman" panose="02020603050405020304" pitchFamily="18" charset="0"/>
                      </a:endParaRPr>
                    </a:p>
                  </a:txBody>
                  <a:tcPr marL="42985" marR="42985" marT="0" marB="0" anchor="ctr"/>
                </a:tc>
                <a:extLst>
                  <a:ext uri="{0D108BD9-81ED-4DB2-BD59-A6C34878D82A}">
                    <a16:rowId xmlns:a16="http://schemas.microsoft.com/office/drawing/2014/main" val="1900328493"/>
                  </a:ext>
                </a:extLst>
              </a:tr>
              <a:tr h="307397">
                <a:tc>
                  <a:txBody>
                    <a:bodyPr/>
                    <a:lstStyle/>
                    <a:p>
                      <a:pPr marL="0" marR="0">
                        <a:spcBef>
                          <a:spcPts val="0"/>
                        </a:spcBef>
                        <a:spcAft>
                          <a:spcPts val="0"/>
                        </a:spcAft>
                      </a:pPr>
                      <a:r>
                        <a:rPr lang="en-US" sz="1200" b="0" dirty="0">
                          <a:effectLst/>
                        </a:rPr>
                        <a:t>Length composition mean ISS/ESS</a:t>
                      </a:r>
                      <a:endParaRPr lang="en-US" sz="1200" b="0"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0.35</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0.35</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0.33</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0.33</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dirty="0">
                          <a:effectLst/>
                        </a:rPr>
                        <a:t>0.33</a:t>
                      </a:r>
                      <a:endParaRPr lang="en-US" sz="1200"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dirty="0">
                          <a:effectLst/>
                        </a:rPr>
                        <a:t>1.41</a:t>
                      </a:r>
                      <a:endParaRPr lang="en-US" sz="1200" dirty="0">
                        <a:effectLst/>
                        <a:latin typeface="Times New Roman" panose="02020603050405020304" pitchFamily="18" charset="0"/>
                        <a:ea typeface="Times New Roman" panose="02020603050405020304" pitchFamily="18" charset="0"/>
                      </a:endParaRPr>
                    </a:p>
                  </a:txBody>
                  <a:tcPr marL="42985" marR="42985" marT="0" marB="0" anchor="ctr"/>
                </a:tc>
                <a:extLst>
                  <a:ext uri="{0D108BD9-81ED-4DB2-BD59-A6C34878D82A}">
                    <a16:rowId xmlns:a16="http://schemas.microsoft.com/office/drawing/2014/main" val="4053491754"/>
                  </a:ext>
                </a:extLst>
              </a:tr>
              <a:tr h="154252">
                <a:tc>
                  <a:txBody>
                    <a:bodyPr/>
                    <a:lstStyle/>
                    <a:p>
                      <a:pPr marL="0" marR="0" algn="r">
                        <a:spcBef>
                          <a:spcPts val="0"/>
                        </a:spcBef>
                        <a:spcAft>
                          <a:spcPts val="0"/>
                        </a:spcAft>
                      </a:pPr>
                      <a:r>
                        <a:rPr lang="en-US" sz="1200" b="0" i="1">
                          <a:effectLst/>
                        </a:rPr>
                        <a:t>Trawl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0.35</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1.43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405229352"/>
                  </a:ext>
                </a:extLst>
              </a:tr>
              <a:tr h="154252">
                <a:tc>
                  <a:txBody>
                    <a:bodyPr/>
                    <a:lstStyle/>
                    <a:p>
                      <a:pPr marL="0" marR="0" algn="r">
                        <a:spcBef>
                          <a:spcPts val="0"/>
                        </a:spcBef>
                        <a:spcAft>
                          <a:spcPts val="0"/>
                        </a:spcAft>
                      </a:pPr>
                      <a:r>
                        <a:rPr lang="en-US" sz="1200" b="0" i="1">
                          <a:effectLst/>
                        </a:rPr>
                        <a:t>Longline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0.26</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0.26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1.04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768240468"/>
                  </a:ext>
                </a:extLst>
              </a:tr>
              <a:tr h="154252">
                <a:tc>
                  <a:txBody>
                    <a:bodyPr/>
                    <a:lstStyle/>
                    <a:p>
                      <a:pPr marL="0" marR="0" algn="r">
                        <a:spcBef>
                          <a:spcPts val="0"/>
                        </a:spcBef>
                        <a:spcAft>
                          <a:spcPts val="0"/>
                        </a:spcAft>
                      </a:pPr>
                      <a:r>
                        <a:rPr lang="en-US" sz="1200" b="0" i="1">
                          <a:effectLst/>
                        </a:rPr>
                        <a:t>Pot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0.5</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2.06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239092001"/>
                  </a:ext>
                </a:extLst>
              </a:tr>
              <a:tr h="154252">
                <a:tc>
                  <a:txBody>
                    <a:bodyPr/>
                    <a:lstStyle/>
                    <a:p>
                      <a:pPr marL="0" marR="0" algn="r">
                        <a:spcBef>
                          <a:spcPts val="0"/>
                        </a:spcBef>
                        <a:spcAft>
                          <a:spcPts val="0"/>
                        </a:spcAft>
                      </a:pPr>
                      <a:r>
                        <a:rPr lang="en-US" sz="1200" b="0" i="1">
                          <a:effectLst/>
                        </a:rPr>
                        <a:t>Bottom trawl survey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1.18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903871773"/>
                  </a:ext>
                </a:extLst>
              </a:tr>
              <a:tr h="154252">
                <a:tc>
                  <a:txBody>
                    <a:bodyPr/>
                    <a:lstStyle/>
                    <a:p>
                      <a:pPr marL="0" marR="0" algn="r">
                        <a:spcBef>
                          <a:spcPts val="0"/>
                        </a:spcBef>
                        <a:spcAft>
                          <a:spcPts val="0"/>
                        </a:spcAft>
                      </a:pPr>
                      <a:r>
                        <a:rPr lang="en-US" sz="1200" b="0" i="1" dirty="0">
                          <a:effectLst/>
                        </a:rPr>
                        <a:t>Longline survey</a:t>
                      </a:r>
                      <a:endParaRPr lang="en-US" sz="1200" b="0" i="1"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0.35</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dirty="0">
                          <a:effectLst/>
                        </a:rPr>
                        <a:t>1.31</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377701439"/>
                  </a:ext>
                </a:extLst>
              </a:tr>
              <a:tr h="307397">
                <a:tc>
                  <a:txBody>
                    <a:bodyPr/>
                    <a:lstStyle/>
                    <a:p>
                      <a:pPr marL="0" marR="0">
                        <a:spcBef>
                          <a:spcPts val="0"/>
                        </a:spcBef>
                        <a:spcAft>
                          <a:spcPts val="0"/>
                        </a:spcAft>
                      </a:pPr>
                      <a:r>
                        <a:rPr lang="en-US" sz="1200" b="0">
                          <a:effectLst/>
                        </a:rPr>
                        <a:t>Conditional age-at-length mean ISS/ESS</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0.35</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0.37</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0.29</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0.32</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0.32</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dirty="0">
                          <a:effectLst/>
                        </a:rPr>
                        <a:t>0.83</a:t>
                      </a:r>
                      <a:endParaRPr lang="en-US" sz="1200" dirty="0">
                        <a:effectLst/>
                        <a:latin typeface="Times New Roman" panose="02020603050405020304" pitchFamily="18" charset="0"/>
                        <a:ea typeface="Times New Roman" panose="02020603050405020304" pitchFamily="18" charset="0"/>
                      </a:endParaRPr>
                    </a:p>
                  </a:txBody>
                  <a:tcPr marL="42985" marR="42985" marT="0" marB="0" anchor="ctr"/>
                </a:tc>
                <a:extLst>
                  <a:ext uri="{0D108BD9-81ED-4DB2-BD59-A6C34878D82A}">
                    <a16:rowId xmlns:a16="http://schemas.microsoft.com/office/drawing/2014/main" val="3866031638"/>
                  </a:ext>
                </a:extLst>
              </a:tr>
              <a:tr h="154252">
                <a:tc>
                  <a:txBody>
                    <a:bodyPr/>
                    <a:lstStyle/>
                    <a:p>
                      <a:pPr marL="0" marR="0" algn="r">
                        <a:spcBef>
                          <a:spcPts val="0"/>
                        </a:spcBef>
                        <a:spcAft>
                          <a:spcPts val="0"/>
                        </a:spcAft>
                      </a:pPr>
                      <a:r>
                        <a:rPr lang="en-US" sz="1200" b="0" i="1">
                          <a:effectLst/>
                        </a:rPr>
                        <a:t>Trawl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dirty="0">
                          <a:effectLst/>
                        </a:rPr>
                        <a:t>0.42</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0.29</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dirty="0">
                          <a:effectLst/>
                        </a:rPr>
                        <a:t>0.6</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125479838"/>
                  </a:ext>
                </a:extLst>
              </a:tr>
              <a:tr h="154252">
                <a:tc>
                  <a:txBody>
                    <a:bodyPr/>
                    <a:lstStyle/>
                    <a:p>
                      <a:pPr marL="0" marR="0" algn="r">
                        <a:spcBef>
                          <a:spcPts val="0"/>
                        </a:spcBef>
                        <a:spcAft>
                          <a:spcPts val="0"/>
                        </a:spcAft>
                      </a:pPr>
                      <a:r>
                        <a:rPr lang="en-US" sz="1200" b="0" i="1">
                          <a:effectLst/>
                        </a:rPr>
                        <a:t>Longline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0.66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3855630340"/>
                  </a:ext>
                </a:extLst>
              </a:tr>
              <a:tr h="154252">
                <a:tc>
                  <a:txBody>
                    <a:bodyPr/>
                    <a:lstStyle/>
                    <a:p>
                      <a:pPr marL="0" marR="0" algn="r">
                        <a:spcBef>
                          <a:spcPts val="0"/>
                        </a:spcBef>
                        <a:spcAft>
                          <a:spcPts val="0"/>
                        </a:spcAft>
                      </a:pPr>
                      <a:r>
                        <a:rPr lang="en-US" sz="1200" b="0" i="1">
                          <a:effectLst/>
                        </a:rPr>
                        <a:t>Pot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624000082"/>
                  </a:ext>
                </a:extLst>
              </a:tr>
              <a:tr h="154252">
                <a:tc>
                  <a:txBody>
                    <a:bodyPr/>
                    <a:lstStyle/>
                    <a:p>
                      <a:pPr marL="0" marR="0" algn="r">
                        <a:spcBef>
                          <a:spcPts val="0"/>
                        </a:spcBef>
                        <a:spcAft>
                          <a:spcPts val="0"/>
                        </a:spcAft>
                      </a:pPr>
                      <a:r>
                        <a:rPr lang="en-US" sz="1200" b="0" i="1" dirty="0">
                          <a:effectLst/>
                        </a:rPr>
                        <a:t>Bottom trawl survey</a:t>
                      </a:r>
                      <a:endParaRPr lang="en-US" sz="1200" b="0" i="1"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dirty="0">
                          <a:effectLst/>
                        </a:rPr>
                        <a:t>1.28</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726917216"/>
                  </a:ext>
                </a:extLst>
              </a:tr>
            </a:tbl>
          </a:graphicData>
        </a:graphic>
      </p:graphicFrame>
    </p:spTree>
    <p:extLst>
      <p:ext uri="{BB962C8B-B14F-4D97-AF65-F5344CB8AC3E}">
        <p14:creationId xmlns:p14="http://schemas.microsoft.com/office/powerpoint/2010/main" val="8958167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recommended model</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93058" y="619935"/>
            <a:ext cx="8469002" cy="4512782"/>
          </a:xfrm>
        </p:spPr>
        <p:txBody>
          <a:bodyPr>
            <a:normAutofit/>
          </a:bodyPr>
          <a:lstStyle/>
          <a:p>
            <a:r>
              <a:rPr lang="en-US" dirty="0" smtClean="0"/>
              <a:t>19.1c &amp; 19.1d data/model updates</a:t>
            </a:r>
          </a:p>
          <a:p>
            <a:r>
              <a:rPr lang="en-US" dirty="0" smtClean="0"/>
              <a:t>19.1e: </a:t>
            </a:r>
          </a:p>
          <a:p>
            <a:pPr lvl="1"/>
            <a:r>
              <a:rPr lang="en-US" dirty="0"/>
              <a:t>P</a:t>
            </a:r>
            <a:r>
              <a:rPr lang="en-US" dirty="0" smtClean="0"/>
              <a:t>rovides simpler and more efficient method, </a:t>
            </a:r>
          </a:p>
          <a:p>
            <a:pPr lvl="1"/>
            <a:r>
              <a:rPr lang="en-US" dirty="0" smtClean="0"/>
              <a:t>serves to smooth variability across lengths, </a:t>
            </a:r>
          </a:p>
          <a:p>
            <a:pPr lvl="1"/>
            <a:r>
              <a:rPr lang="en-US" dirty="0" smtClean="0"/>
              <a:t>leverages previously under-used source of information (that is included in total catch).</a:t>
            </a:r>
          </a:p>
          <a:p>
            <a:r>
              <a:rPr lang="en-US" dirty="0" smtClean="0"/>
              <a:t>24.0:</a:t>
            </a:r>
          </a:p>
          <a:p>
            <a:pPr lvl="1"/>
            <a:r>
              <a:rPr lang="en-US" dirty="0" smtClean="0"/>
              <a:t>Doesn’t mask any signal in data.</a:t>
            </a:r>
          </a:p>
          <a:p>
            <a:pPr lvl="1"/>
            <a:r>
              <a:rPr lang="en-US" dirty="0" smtClean="0"/>
              <a:t>seems to improve statistical attributes of model,</a:t>
            </a:r>
          </a:p>
          <a:p>
            <a:pPr lvl="1"/>
            <a:r>
              <a:rPr lang="en-US" dirty="0"/>
              <a:t>i</a:t>
            </a:r>
            <a:r>
              <a:rPr lang="en-US" dirty="0" smtClean="0"/>
              <a:t>mproves model efficiency (reduces run time &gt;50%)</a:t>
            </a:r>
            <a:endParaRPr lang="en-US" dirty="0"/>
          </a:p>
        </p:txBody>
      </p:sp>
    </p:spTree>
    <p:extLst>
      <p:ext uri="{BB962C8B-B14F-4D97-AF65-F5344CB8AC3E}">
        <p14:creationId xmlns:p14="http://schemas.microsoft.com/office/powerpoint/2010/main" val="15647712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a:t>Pattern of expecting larger RPN from longline survey in 5 of last 6 years, but, model </a:t>
            </a:r>
            <a:r>
              <a:rPr lang="en-US" dirty="0" smtClean="0"/>
              <a:t>hits 2023</a:t>
            </a:r>
            <a:endParaRPr lang="en-US" dirty="0"/>
          </a:p>
          <a:p>
            <a:r>
              <a:rPr lang="en-US" dirty="0" smtClean="0"/>
              <a:t>Trawl survey fit between lows in 2017 &amp; 2021 and larger in 2019 &amp; 2023 – model expects less abundance than observed in 2023</a:t>
            </a:r>
          </a:p>
          <a:p>
            <a:r>
              <a:rPr lang="en-US" dirty="0" smtClean="0"/>
              <a:t>Consistent with 2023 assessment</a:t>
            </a:r>
          </a:p>
        </p:txBody>
      </p:sp>
      <p:pic>
        <p:nvPicPr>
          <p:cNvPr id="10" name="Picture 9" descr="C:\AA - PH Stuff\Asmnts\goa_pcod\2024\output\safe_plots\srv_indx.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6700" y="762000"/>
            <a:ext cx="4709160" cy="426720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smtClean="0"/>
              <a:t>No glaring sign of model misspecification in fit to fishery length composition</a:t>
            </a:r>
          </a:p>
        </p:txBody>
      </p:sp>
      <p:pic>
        <p:nvPicPr>
          <p:cNvPr id="7" name="Picture 6" descr="C:\AA - PH Stuff\Asmnts\goa_pcod\2024\output\safe_plots\fsh_osa.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1960" y="632460"/>
            <a:ext cx="4282440" cy="43967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200035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550343"/>
            <a:ext cx="3439784" cy="2911075"/>
          </a:xfrm>
        </p:spPr>
        <p:txBody>
          <a:bodyPr>
            <a:normAutofit/>
          </a:bodyPr>
          <a:lstStyle/>
          <a:p>
            <a:r>
              <a:rPr lang="en-US" dirty="0" smtClean="0"/>
              <a:t>No glaring sign of model misspecification in fit to survey length composition</a:t>
            </a:r>
          </a:p>
          <a:p>
            <a:r>
              <a:rPr lang="en-US" dirty="0" smtClean="0"/>
              <a:t>But, some large residuals at smaller lengths in early trawl survey years and later longline survey years</a:t>
            </a:r>
          </a:p>
        </p:txBody>
      </p:sp>
      <p:pic>
        <p:nvPicPr>
          <p:cNvPr id="9" name="Picture 8" descr="C:\AA - PH Stuff\Asmnts\goa_pcod\2024\output\safe_plots\r4ss\comp_lenfit_flt4mkt0.png"/>
          <p:cNvPicPr/>
          <p:nvPr/>
        </p:nvPicPr>
        <p:blipFill rotWithShape="1">
          <a:blip r:embed="rId3" cstate="print">
            <a:extLst>
              <a:ext uri="{28A0092B-C50C-407E-A947-70E740481C1C}">
                <a14:useLocalDpi xmlns:a14="http://schemas.microsoft.com/office/drawing/2010/main" val="0"/>
              </a:ext>
            </a:extLst>
          </a:blip>
          <a:srcRect l="8209" t="1493" r="68829" b="82778"/>
          <a:stretch/>
        </p:blipFill>
        <p:spPr bwMode="auto">
          <a:xfrm>
            <a:off x="1180729" y="3275996"/>
            <a:ext cx="1364777" cy="934872"/>
          </a:xfrm>
          <a:prstGeom prst="rect">
            <a:avLst/>
          </a:prstGeom>
          <a:noFill/>
          <a:ln>
            <a:noFill/>
          </a:ln>
          <a:effectLst>
            <a:outerShdw blurRad="63500" sx="102000" sy="102000" algn="ctr" rotWithShape="0">
              <a:prstClr val="black">
                <a:alpha val="40000"/>
              </a:prstClr>
            </a:outerShdw>
          </a:effectLst>
        </p:spPr>
      </p:pic>
      <p:pic>
        <p:nvPicPr>
          <p:cNvPr id="10" name="Picture 9" descr="C:\AA - PH Stuff\Asmnts\goa_pcod\2024\output\safe_plots\r4ss\comp_lenfit_flt4mkt0.png"/>
          <p:cNvPicPr/>
          <p:nvPr/>
        </p:nvPicPr>
        <p:blipFill rotWithShape="1">
          <a:blip r:embed="rId3" cstate="print">
            <a:extLst>
              <a:ext uri="{28A0092B-C50C-407E-A947-70E740481C1C}">
                <a14:useLocalDpi xmlns:a14="http://schemas.microsoft.com/office/drawing/2010/main" val="0"/>
              </a:ext>
            </a:extLst>
          </a:blip>
          <a:srcRect l="8266" t="31531" r="68771" b="52969"/>
          <a:stretch/>
        </p:blipFill>
        <p:spPr bwMode="auto">
          <a:xfrm>
            <a:off x="2341218" y="4043853"/>
            <a:ext cx="1364777" cy="921224"/>
          </a:xfrm>
          <a:prstGeom prst="rect">
            <a:avLst/>
          </a:prstGeom>
          <a:noFill/>
          <a:ln>
            <a:noFill/>
          </a:ln>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915" y="650503"/>
            <a:ext cx="4006390" cy="431457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889518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dirty="0"/>
              <a:t>“</a:t>
            </a:r>
            <a:r>
              <a:rPr lang="en-US" i="1" dirty="0"/>
              <a:t>The SSC continues to support a three-category risk table with categories normal, increased, and extreme, and requests that the category descriptions be revised to cover the range covered by the original table.</a:t>
            </a:r>
            <a:r>
              <a:rPr lang="en-US" dirty="0"/>
              <a:t>” </a:t>
            </a:r>
          </a:p>
          <a:p>
            <a:r>
              <a:rPr lang="en-US" dirty="0"/>
              <a:t>“</a:t>
            </a:r>
            <a:r>
              <a:rPr lang="en-US" i="1" dirty="0"/>
              <a:t>The SSC reiterates that only fishery performance indicators that provide some inference regarding biological status of the stock should be used.</a:t>
            </a:r>
            <a:r>
              <a:rPr lang="en-US" dirty="0"/>
              <a:t>” </a:t>
            </a:r>
          </a:p>
          <a:p>
            <a:r>
              <a:rPr lang="en-US" dirty="0"/>
              <a:t>“</a:t>
            </a:r>
            <a:r>
              <a:rPr lang="en-US" i="1" dirty="0"/>
              <a:t>The SSC recommends that the risk tables consider potential future risks when these can be anticipated.</a:t>
            </a:r>
            <a:r>
              <a:rPr lang="en-US" dirty="0"/>
              <a:t>”</a:t>
            </a:r>
          </a:p>
          <a:p>
            <a:r>
              <a:rPr lang="en-US" dirty="0"/>
              <a:t>“</a:t>
            </a:r>
            <a:r>
              <a:rPr lang="en-US" i="1" dirty="0"/>
              <a:t>When risk scores are reported, the SSC requests that a brief justification for each score be provided, even when that score indicates no elevated risk</a:t>
            </a:r>
            <a:r>
              <a:rPr lang="en-US" i="1" dirty="0" smtClean="0"/>
              <a:t>.</a:t>
            </a:r>
            <a:r>
              <a:rPr lang="en-US" dirty="0" smtClean="0"/>
              <a:t>”</a:t>
            </a:r>
            <a:r>
              <a:rPr lang="en-US" dirty="0"/>
              <a:t> </a:t>
            </a:r>
            <a:r>
              <a:rPr lang="en-US" dirty="0" smtClean="0"/>
              <a:t>(SSC, Dec 2023)</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1400046"/>
            <a:ext cx="3705272" cy="2911075"/>
          </a:xfrm>
        </p:spPr>
        <p:txBody>
          <a:bodyPr>
            <a:normAutofit/>
          </a:bodyPr>
          <a:lstStyle/>
          <a:p>
            <a:r>
              <a:rPr lang="en-US" dirty="0" smtClean="0"/>
              <a:t>Some large </a:t>
            </a:r>
            <a:r>
              <a:rPr lang="en-US" dirty="0"/>
              <a:t>P</a:t>
            </a:r>
            <a:r>
              <a:rPr lang="en-US" dirty="0" smtClean="0"/>
              <a:t>earson residuals reflected in OSA, some not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806" y="675553"/>
            <a:ext cx="4048626" cy="436005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80429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684751"/>
            <a:ext cx="4258336" cy="1453766"/>
          </a:xfrm>
        </p:spPr>
        <p:txBody>
          <a:bodyPr>
            <a:normAutofit/>
          </a:bodyPr>
          <a:lstStyle/>
          <a:p>
            <a:r>
              <a:rPr lang="en-US" dirty="0" smtClean="0"/>
              <a:t>Model estimates growth reasonably well, but…</a:t>
            </a:r>
          </a:p>
          <a:p>
            <a:r>
              <a:rPr lang="en-US" dirty="0" smtClean="0"/>
              <a:t>Use beach seine length-weight data this year</a:t>
            </a:r>
          </a:p>
        </p:txBody>
      </p:sp>
      <p:pic>
        <p:nvPicPr>
          <p:cNvPr id="8" name="Picture 7" descr="C:\AA - PH Stuff\Asmnts\goa_pcod\2024\output\safe_plots\wtlen.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303" y="2320954"/>
            <a:ext cx="3650226" cy="2632587"/>
          </a:xfrm>
          <a:prstGeom prst="rect">
            <a:avLst/>
          </a:prstGeom>
          <a:noFill/>
          <a:ln>
            <a:noFill/>
          </a:ln>
          <a:effectLst>
            <a:outerShdw blurRad="63500" sx="102000" sy="102000" algn="ctr"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5996" y="637840"/>
            <a:ext cx="4007436" cy="4315701"/>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238815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576649"/>
            <a:ext cx="8227034" cy="4786183"/>
          </a:xfrm>
        </p:spPr>
        <p:txBody>
          <a:bodyPr>
            <a:normAutofit fontScale="92500" lnSpcReduction="10000"/>
          </a:bodyPr>
          <a:lstStyle/>
          <a:p>
            <a:r>
              <a:rPr lang="en-US" dirty="0" smtClean="0"/>
              <a:t>Presented model diagnostics:</a:t>
            </a:r>
          </a:p>
          <a:p>
            <a:pPr lvl="1"/>
            <a:r>
              <a:rPr lang="en-US" dirty="0"/>
              <a:t>Retrospective: data and </a:t>
            </a:r>
            <a:r>
              <a:rPr lang="en-US" dirty="0" smtClean="0"/>
              <a:t>model</a:t>
            </a:r>
          </a:p>
          <a:p>
            <a:pPr lvl="1"/>
            <a:r>
              <a:rPr lang="en-US" dirty="0" smtClean="0"/>
              <a:t>Leave-one-out: leave a year of data out</a:t>
            </a:r>
          </a:p>
          <a:p>
            <a:pPr lvl="1"/>
            <a:r>
              <a:rPr lang="en-US" dirty="0" smtClean="0"/>
              <a:t>Add-one-in: add one new source of data at a time</a:t>
            </a:r>
          </a:p>
          <a:p>
            <a:pPr lvl="1"/>
            <a:r>
              <a:rPr lang="en-US" dirty="0" smtClean="0"/>
              <a:t>Profile for key parameters</a:t>
            </a:r>
          </a:p>
          <a:p>
            <a:r>
              <a:rPr lang="en-US" dirty="0" smtClean="0"/>
              <a:t>Other diagnostics:</a:t>
            </a:r>
          </a:p>
          <a:p>
            <a:pPr lvl="1"/>
            <a:r>
              <a:rPr lang="en-US" dirty="0" smtClean="0"/>
              <a:t>Model convergence: </a:t>
            </a:r>
            <a:r>
              <a:rPr lang="en-US" dirty="0"/>
              <a:t>final gradient was </a:t>
            </a:r>
            <a:r>
              <a:rPr lang="en-US" dirty="0" smtClean="0"/>
              <a:t>6.57e</a:t>
            </a:r>
            <a:r>
              <a:rPr lang="en-US" baseline="30000" dirty="0" smtClean="0"/>
              <a:t>-6</a:t>
            </a:r>
            <a:r>
              <a:rPr lang="en-US" dirty="0" smtClean="0"/>
              <a:t>, -</a:t>
            </a:r>
            <a:r>
              <a:rPr lang="en-US" dirty="0" err="1" smtClean="0"/>
              <a:t>no_hess</a:t>
            </a:r>
            <a:r>
              <a:rPr lang="en-US" dirty="0" smtClean="0"/>
              <a:t> ran </a:t>
            </a:r>
            <a:r>
              <a:rPr lang="en-US" dirty="0"/>
              <a:t>with message </a:t>
            </a:r>
            <a:r>
              <a:rPr lang="en-US" dirty="0" smtClean="0"/>
              <a:t>“The </a:t>
            </a:r>
            <a:r>
              <a:rPr lang="en-US" dirty="0"/>
              <a:t>fact this was successful gives strong evidence of convergence to a </a:t>
            </a:r>
            <a:r>
              <a:rPr lang="en-US" dirty="0" smtClean="0"/>
              <a:t>mode with </a:t>
            </a:r>
            <a:r>
              <a:rPr lang="en-US" dirty="0"/>
              <a:t>quadratic log-likelihood surface</a:t>
            </a:r>
            <a:r>
              <a:rPr lang="en-US" dirty="0" smtClean="0"/>
              <a:t>.”</a:t>
            </a:r>
          </a:p>
          <a:p>
            <a:pPr lvl="1"/>
            <a:r>
              <a:rPr lang="en-US" dirty="0" smtClean="0"/>
              <a:t>Jitter analysis: 50 at 5% CV, 44 converged, 78% to MLE</a:t>
            </a:r>
          </a:p>
          <a:p>
            <a:r>
              <a:rPr lang="en-US" dirty="0" smtClean="0"/>
              <a:t>See in document:</a:t>
            </a:r>
          </a:p>
          <a:p>
            <a:pPr lvl="1"/>
            <a:r>
              <a:rPr lang="en-US" dirty="0"/>
              <a:t>MCMC: key parameter histograms, mixing, </a:t>
            </a:r>
            <a:r>
              <a:rPr lang="en-US" dirty="0" smtClean="0"/>
              <a:t>correlation</a:t>
            </a:r>
          </a:p>
          <a:p>
            <a:pPr lvl="1"/>
            <a:r>
              <a:rPr lang="en-US" dirty="0"/>
              <a:t>AFSC longline survey catchability </a:t>
            </a:r>
            <a:r>
              <a:rPr lang="en-US" dirty="0" smtClean="0"/>
              <a:t>sensitivity</a:t>
            </a:r>
            <a:endParaRPr lang="en-US" dirty="0"/>
          </a:p>
          <a:p>
            <a:pPr lvl="1"/>
            <a:endParaRPr lang="en-US" dirty="0" smtClean="0"/>
          </a:p>
        </p:txBody>
      </p:sp>
      <p:sp>
        <p:nvSpPr>
          <p:cNvPr id="5"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spTree>
    <p:extLst>
      <p:ext uri="{BB962C8B-B14F-4D97-AF65-F5344CB8AC3E}">
        <p14:creationId xmlns:p14="http://schemas.microsoft.com/office/powerpoint/2010/main" val="614703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79" y="903888"/>
            <a:ext cx="3965317" cy="3746514"/>
          </a:xfrm>
        </p:spPr>
        <p:txBody>
          <a:bodyPr>
            <a:normAutofit/>
          </a:bodyPr>
          <a:lstStyle/>
          <a:p>
            <a:r>
              <a:rPr lang="en-US" dirty="0" smtClean="0"/>
              <a:t>Data retrospective small &amp; negative</a:t>
            </a:r>
          </a:p>
          <a:p>
            <a:r>
              <a:rPr lang="en-US" dirty="0" smtClean="0"/>
              <a:t>Recent model retrospective consistent, but large retrospective pattern across models prior to 2015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pic>
        <p:nvPicPr>
          <p:cNvPr id="8" name="Picture 7" descr="C:\AA - PH Stuff\Asmnts\goa_pcod\2024\output\safe_plots\retr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4296" y="700547"/>
            <a:ext cx="4472796" cy="437289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2655" y="1065999"/>
            <a:ext cx="3965317" cy="3746514"/>
          </a:xfrm>
        </p:spPr>
        <p:txBody>
          <a:bodyPr>
            <a:normAutofit/>
          </a:bodyPr>
          <a:lstStyle/>
          <a:p>
            <a:r>
              <a:rPr lang="en-US" dirty="0" smtClean="0"/>
              <a:t>Leave-one-out: 2023 remains an influential year</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pic>
        <p:nvPicPr>
          <p:cNvPr id="6" name="Picture 5" descr="C:\AA - PH Stuff\Asmnts\goa_pcod\2024\output\safe_plots\lo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807" y="807680"/>
            <a:ext cx="3631205" cy="407073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739572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918725"/>
            <a:ext cx="3965317" cy="3746514"/>
          </a:xfrm>
        </p:spPr>
        <p:txBody>
          <a:bodyPr>
            <a:normAutofit/>
          </a:bodyPr>
          <a:lstStyle/>
          <a:p>
            <a:r>
              <a:rPr lang="en-US" dirty="0" smtClean="0"/>
              <a:t>Add-one-in: 2023 AFSC bottom trawl survey and trawl fishery CAAL data influential on ABC, 2024 trawl fishery length comp to some extent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pic>
        <p:nvPicPr>
          <p:cNvPr id="8" name="Picture 7" descr="C:\AA - PH Stuff\Asmnts\goa_pcod\2024\output\safe_plots\aoi.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4994" y="624786"/>
            <a:ext cx="3674076" cy="4334392"/>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669866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48125" y="2662911"/>
            <a:ext cx="8365216" cy="3746514"/>
          </a:xfrm>
        </p:spPr>
        <p:txBody>
          <a:bodyPr>
            <a:normAutofit/>
          </a:bodyPr>
          <a:lstStyle/>
          <a:p>
            <a:r>
              <a:rPr lang="en-US" dirty="0" smtClean="0"/>
              <a:t>AFSC longline survey catchability sensitivity: Environmental link with CFSR remains preferred</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pic>
        <p:nvPicPr>
          <p:cNvPr id="6" name="Picture 5" descr="C:\AA - PH Stuff\Asmnts\goa_pcod\2024\output\safe_plots\llq.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0048" y="794951"/>
            <a:ext cx="4779734" cy="3192162"/>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252620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07244" y="924727"/>
            <a:ext cx="4509907" cy="3746514"/>
          </a:xfrm>
        </p:spPr>
        <p:txBody>
          <a:bodyPr>
            <a:normAutofit/>
          </a:bodyPr>
          <a:lstStyle/>
          <a:p>
            <a:r>
              <a:rPr lang="en-US" dirty="0" smtClean="0"/>
              <a:t>Parameter profiles:</a:t>
            </a:r>
          </a:p>
          <a:p>
            <a:r>
              <a:rPr lang="en-US" dirty="0" smtClean="0"/>
              <a:t>Catchability: conflict between length comps and CAAL</a:t>
            </a:r>
          </a:p>
          <a:p>
            <a:r>
              <a:rPr lang="en-US" dirty="0" smtClean="0"/>
              <a:t>Base M &amp; lnR</a:t>
            </a:r>
            <a:r>
              <a:rPr lang="en-US" baseline="-25000" dirty="0" smtClean="0"/>
              <a:t>0</a:t>
            </a:r>
            <a:r>
              <a:rPr lang="en-US" dirty="0" smtClean="0"/>
              <a:t>: minima confirmed by both length comps and index data</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pic>
        <p:nvPicPr>
          <p:cNvPr id="8" name="Picture 7" descr="C:\AA - PH Stuff\Asmnts\goa_pcod\2024\output\safe_plots\profile_plo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26" y="652027"/>
            <a:ext cx="3859118" cy="429191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75060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3700" dirty="0" smtClean="0">
                <a:solidFill>
                  <a:schemeClr val="bg1"/>
                </a:solidFill>
              </a:rPr>
              <a:t>Results: parameter estimates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staying consistent across last 4 years</a:t>
            </a:r>
          </a:p>
        </p:txBody>
      </p:sp>
      <p:pic>
        <p:nvPicPr>
          <p:cNvPr id="7" name="Picture 6" descr="C:\AA - PH Stuff\Asmnts\goa_pcod\2024\output\safe_plots\f.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6585" y="724930"/>
            <a:ext cx="4034480" cy="4086401"/>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3700" dirty="0" smtClean="0">
                <a:solidFill>
                  <a:schemeClr val="bg1"/>
                </a:solidFill>
              </a:rPr>
              <a:t>Results: parameter estimates</a:t>
            </a:r>
            <a:endParaRPr lang="en-US" sz="3700" dirty="0">
              <a:solidFill>
                <a:schemeClr val="bg1"/>
              </a:solidFill>
            </a:endParaRP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6909" y="717140"/>
            <a:ext cx="4796367"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endParaRPr lang="en-US" dirty="0"/>
          </a:p>
          <a:p>
            <a:endParaRPr lang="en-US" dirty="0" smtClean="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34" y="717140"/>
            <a:ext cx="3993298" cy="43004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a:t> “The SSC requests that when Bayesian model output is reported, basic convergence diagnostics are also presented.”</a:t>
            </a:r>
            <a:r>
              <a:rPr lang="en-US" dirty="0"/>
              <a:t> (SSC, Dec 2023</a:t>
            </a:r>
            <a:r>
              <a:rPr lang="en-US" dirty="0" smtClean="0"/>
              <a:t>)</a:t>
            </a:r>
          </a:p>
          <a:p>
            <a:r>
              <a:rPr lang="en-US" dirty="0"/>
              <a:t>“</a:t>
            </a:r>
            <a:r>
              <a:rPr lang="en-US" i="1" dirty="0"/>
              <a:t>The Team recommended as a best practice that appendices be linked in the front of the document (as with the sablefish assessment) to allow for an easier review of the appendices.</a:t>
            </a:r>
            <a:r>
              <a:rPr lang="en-US" dirty="0"/>
              <a:t>” (Plan Team, November 2023</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
        <p:nvSpPr>
          <p:cNvPr id="9"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General</a:t>
            </a:r>
            <a:endParaRPr lang="en-US" dirty="0"/>
          </a:p>
        </p:txBody>
      </p:sp>
    </p:spTree>
    <p:extLst>
      <p:ext uri="{BB962C8B-B14F-4D97-AF65-F5344CB8AC3E}">
        <p14:creationId xmlns:p14="http://schemas.microsoft.com/office/powerpoint/2010/main" val="39055303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3700" dirty="0" smtClean="0">
                <a:solidFill>
                  <a:schemeClr val="bg1"/>
                </a:solidFill>
              </a:rPr>
              <a:t>Results: parameter estimates</a:t>
            </a:r>
            <a:endParaRPr lang="en-US" sz="3700" dirty="0">
              <a:solidFill>
                <a:schemeClr val="bg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049331969"/>
              </p:ext>
            </p:extLst>
          </p:nvPr>
        </p:nvGraphicFramePr>
        <p:xfrm>
          <a:off x="1650839" y="1007303"/>
          <a:ext cx="5818149" cy="353822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976053">
                  <a:extLst>
                    <a:ext uri="{9D8B030D-6E8A-4147-A177-3AD203B41FA5}">
                      <a16:colId xmlns:a16="http://schemas.microsoft.com/office/drawing/2014/main" val="253503030"/>
                    </a:ext>
                  </a:extLst>
                </a:gridCol>
                <a:gridCol w="921048">
                  <a:extLst>
                    <a:ext uri="{9D8B030D-6E8A-4147-A177-3AD203B41FA5}">
                      <a16:colId xmlns:a16="http://schemas.microsoft.com/office/drawing/2014/main" val="676671516"/>
                    </a:ext>
                  </a:extLst>
                </a:gridCol>
                <a:gridCol w="921048">
                  <a:extLst>
                    <a:ext uri="{9D8B030D-6E8A-4147-A177-3AD203B41FA5}">
                      <a16:colId xmlns:a16="http://schemas.microsoft.com/office/drawing/2014/main" val="963630336"/>
                    </a:ext>
                  </a:extLst>
                </a:gridCol>
              </a:tblGrid>
              <a:tr h="231140">
                <a:tc>
                  <a:txBody>
                    <a:bodyPr/>
                    <a:lstStyle/>
                    <a:p>
                      <a:pPr marL="0" marR="0">
                        <a:spcBef>
                          <a:spcPts val="0"/>
                        </a:spcBef>
                        <a:spcAft>
                          <a:spcPts val="0"/>
                        </a:spcAft>
                      </a:pPr>
                      <a:r>
                        <a:rPr lang="en-US" sz="1400" b="0">
                          <a:effectLst/>
                        </a:rPr>
                        <a:t>Name</a:t>
                      </a:r>
                      <a:endParaRPr lang="en-US" sz="1400" b="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b="0">
                          <a:effectLst/>
                        </a:rPr>
                        <a:t>Value</a:t>
                      </a:r>
                      <a:endParaRPr lang="en-US" sz="1400" b="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b="0">
                          <a:effectLst/>
                        </a:rPr>
                        <a:t>SD</a:t>
                      </a:r>
                      <a:endParaRPr lang="en-US" sz="1400" b="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159287278"/>
                  </a:ext>
                </a:extLst>
              </a:tr>
              <a:tr h="219710">
                <a:tc>
                  <a:txBody>
                    <a:bodyPr/>
                    <a:lstStyle/>
                    <a:p>
                      <a:pPr marL="0" marR="0">
                        <a:spcBef>
                          <a:spcPts val="0"/>
                        </a:spcBef>
                        <a:spcAft>
                          <a:spcPts val="0"/>
                        </a:spcAft>
                      </a:pPr>
                      <a:r>
                        <a:rPr lang="en-US" sz="1400" b="0">
                          <a:effectLst/>
                        </a:rPr>
                        <a:t>Biology</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2362823"/>
                  </a:ext>
                </a:extLst>
              </a:tr>
              <a:tr h="219710">
                <a:tc>
                  <a:txBody>
                    <a:bodyPr/>
                    <a:lstStyle/>
                    <a:p>
                      <a:pPr marL="0" marR="0" algn="r">
                        <a:spcBef>
                          <a:spcPts val="0"/>
                        </a:spcBef>
                        <a:spcAft>
                          <a:spcPts val="0"/>
                        </a:spcAft>
                      </a:pPr>
                      <a:r>
                        <a:rPr lang="en-US" sz="1400" b="0">
                          <a:effectLst/>
                        </a:rPr>
                        <a:t>Beginning of year length at age-1 (cm)</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17.43</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0.314</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82154562"/>
                  </a:ext>
                </a:extLst>
              </a:tr>
              <a:tr h="219710">
                <a:tc>
                  <a:txBody>
                    <a:bodyPr/>
                    <a:lstStyle/>
                    <a:p>
                      <a:pPr marL="0" marR="0" algn="r">
                        <a:spcBef>
                          <a:spcPts val="0"/>
                        </a:spcBef>
                        <a:spcAft>
                          <a:spcPts val="0"/>
                        </a:spcAft>
                      </a:pPr>
                      <a:r>
                        <a:rPr lang="en-US" sz="1400" b="0">
                          <a:effectLst/>
                        </a:rPr>
                        <a:t>Beginning of year length at age-10 (cm)</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99.46</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0.015</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137760"/>
                  </a:ext>
                </a:extLst>
              </a:tr>
              <a:tr h="219710">
                <a:tc>
                  <a:txBody>
                    <a:bodyPr/>
                    <a:lstStyle/>
                    <a:p>
                      <a:pPr marL="0" marR="0" algn="r">
                        <a:spcBef>
                          <a:spcPts val="0"/>
                        </a:spcBef>
                        <a:spcAft>
                          <a:spcPts val="0"/>
                        </a:spcAft>
                      </a:pPr>
                      <a:r>
                        <a:rPr lang="en-US" sz="1400" b="0">
                          <a:effectLst/>
                        </a:rPr>
                        <a:t>Growth rate</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0.19</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0.002</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89949116"/>
                  </a:ext>
                </a:extLst>
              </a:tr>
              <a:tr h="219710">
                <a:tc>
                  <a:txBody>
                    <a:bodyPr/>
                    <a:lstStyle/>
                    <a:p>
                      <a:pPr marL="0" marR="0" algn="r">
                        <a:spcBef>
                          <a:spcPts val="0"/>
                        </a:spcBef>
                        <a:spcAft>
                          <a:spcPts val="0"/>
                        </a:spcAft>
                      </a:pPr>
                      <a:r>
                        <a:rPr lang="en-US" sz="1400" b="0">
                          <a:effectLst/>
                        </a:rPr>
                        <a:t>SD in length-at-age for age-1</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4.01</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0.187</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7420851"/>
                  </a:ext>
                </a:extLst>
              </a:tr>
              <a:tr h="219710">
                <a:tc>
                  <a:txBody>
                    <a:bodyPr/>
                    <a:lstStyle/>
                    <a:p>
                      <a:pPr marL="0" marR="0" algn="r">
                        <a:spcBef>
                          <a:spcPts val="0"/>
                        </a:spcBef>
                        <a:spcAft>
                          <a:spcPts val="0"/>
                        </a:spcAft>
                      </a:pPr>
                      <a:r>
                        <a:rPr lang="en-US" sz="1400" b="0">
                          <a:effectLst/>
                        </a:rPr>
                        <a:t>SD in length-at-age for age-10</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8.99</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0.345</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60237656"/>
                  </a:ext>
                </a:extLst>
              </a:tr>
              <a:tr h="219710">
                <a:tc>
                  <a:txBody>
                    <a:bodyPr/>
                    <a:lstStyle/>
                    <a:p>
                      <a:pPr marL="0" marR="0" algn="r">
                        <a:spcBef>
                          <a:spcPts val="0"/>
                        </a:spcBef>
                        <a:spcAft>
                          <a:spcPts val="0"/>
                        </a:spcAft>
                      </a:pPr>
                      <a:r>
                        <a:rPr lang="en-US" sz="1400" b="0">
                          <a:effectLst/>
                        </a:rPr>
                        <a:t>Natural mortality (2014-2016)</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0.82</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0.053</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91070559"/>
                  </a:ext>
                </a:extLst>
              </a:tr>
              <a:tr h="219710">
                <a:tc>
                  <a:txBody>
                    <a:bodyPr/>
                    <a:lstStyle/>
                    <a:p>
                      <a:pPr marL="0" marR="0" algn="r">
                        <a:spcBef>
                          <a:spcPts val="0"/>
                        </a:spcBef>
                        <a:spcAft>
                          <a:spcPts val="0"/>
                        </a:spcAft>
                      </a:pPr>
                      <a:r>
                        <a:rPr lang="en-US" sz="1400" b="0">
                          <a:effectLst/>
                        </a:rPr>
                        <a:t>Natural mortality (all years)</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0.49</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0.023</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21120760"/>
                  </a:ext>
                </a:extLst>
              </a:tr>
              <a:tr h="219710">
                <a:tc>
                  <a:txBody>
                    <a:bodyPr/>
                    <a:lstStyle/>
                    <a:p>
                      <a:pPr marL="0" marR="0">
                        <a:spcBef>
                          <a:spcPts val="0"/>
                        </a:spcBef>
                        <a:spcAft>
                          <a:spcPts val="0"/>
                        </a:spcAft>
                      </a:pPr>
                      <a:r>
                        <a:rPr lang="en-US" sz="1400" b="0">
                          <a:effectLst/>
                        </a:rPr>
                        <a:t>Recruitment/Abundance</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551815034"/>
                  </a:ext>
                </a:extLst>
              </a:tr>
              <a:tr h="219710">
                <a:tc>
                  <a:txBody>
                    <a:bodyPr/>
                    <a:lstStyle/>
                    <a:p>
                      <a:pPr marL="0" marR="0" algn="r">
                        <a:spcBef>
                          <a:spcPts val="0"/>
                        </a:spcBef>
                        <a:spcAft>
                          <a:spcPts val="0"/>
                        </a:spcAft>
                      </a:pPr>
                      <a:r>
                        <a:rPr lang="en-US" sz="1400" b="0">
                          <a:effectLst/>
                        </a:rPr>
                        <a:t>log(mean recruitment)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13.09</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0.213</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55407750"/>
                  </a:ext>
                </a:extLst>
              </a:tr>
              <a:tr h="219710">
                <a:tc>
                  <a:txBody>
                    <a:bodyPr/>
                    <a:lstStyle/>
                    <a:p>
                      <a:pPr marL="0" marR="0" algn="r">
                        <a:spcBef>
                          <a:spcPts val="0"/>
                        </a:spcBef>
                        <a:spcAft>
                          <a:spcPts val="0"/>
                        </a:spcAft>
                      </a:pPr>
                      <a:r>
                        <a:rPr lang="en-US" sz="1400" b="0">
                          <a:effectLst/>
                        </a:rPr>
                        <a:t>1976 Regime adjustment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-0.68</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0.19</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74812246"/>
                  </a:ext>
                </a:extLst>
              </a:tr>
              <a:tr h="219710">
                <a:tc>
                  <a:txBody>
                    <a:bodyPr/>
                    <a:lstStyle/>
                    <a:p>
                      <a:pPr marL="0" marR="0">
                        <a:spcBef>
                          <a:spcPts val="0"/>
                        </a:spcBef>
                        <a:spcAft>
                          <a:spcPts val="0"/>
                        </a:spcAft>
                      </a:pPr>
                      <a:r>
                        <a:rPr lang="en-US" sz="1400" b="0">
                          <a:effectLst/>
                        </a:rPr>
                        <a:t>Survey catchability</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272468818"/>
                  </a:ext>
                </a:extLst>
              </a:tr>
              <a:tr h="231140">
                <a:tc>
                  <a:txBody>
                    <a:bodyPr/>
                    <a:lstStyle/>
                    <a:p>
                      <a:pPr marL="0" marR="0" algn="r">
                        <a:spcBef>
                          <a:spcPts val="0"/>
                        </a:spcBef>
                        <a:spcAft>
                          <a:spcPts val="0"/>
                        </a:spcAft>
                      </a:pPr>
                      <a:r>
                        <a:rPr lang="en-US" sz="1400" b="0">
                          <a:effectLst/>
                        </a:rPr>
                        <a:t>Bottom trawl survey</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1.28</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0.125</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15922041"/>
                  </a:ext>
                </a:extLst>
              </a:tr>
              <a:tr h="219710">
                <a:tc>
                  <a:txBody>
                    <a:bodyPr/>
                    <a:lstStyle/>
                    <a:p>
                      <a:pPr marL="0" marR="0" algn="r">
                        <a:spcBef>
                          <a:spcPts val="0"/>
                        </a:spcBef>
                        <a:spcAft>
                          <a:spcPts val="0"/>
                        </a:spcAft>
                      </a:pPr>
                      <a:r>
                        <a:rPr lang="en-US" sz="1400" b="0">
                          <a:effectLst/>
                        </a:rPr>
                        <a:t>Longline survey</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1.16</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0.108</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78727478"/>
                  </a:ext>
                </a:extLst>
              </a:tr>
              <a:tr h="219710">
                <a:tc>
                  <a:txBody>
                    <a:bodyPr/>
                    <a:lstStyle/>
                    <a:p>
                      <a:pPr marL="0" marR="0" algn="r">
                        <a:spcBef>
                          <a:spcPts val="0"/>
                        </a:spcBef>
                        <a:spcAft>
                          <a:spcPts val="0"/>
                        </a:spcAft>
                      </a:pPr>
                      <a:r>
                        <a:rPr lang="en-US" sz="1400" b="0">
                          <a:effectLst/>
                        </a:rPr>
                        <a:t>Longline survey environmental coefficient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0.94</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dirty="0">
                          <a:effectLst/>
                        </a:rPr>
                        <a:t>0.411</a:t>
                      </a:r>
                      <a:endParaRPr lang="en-US" sz="1400" b="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36268761"/>
                  </a:ext>
                </a:extLst>
              </a:tr>
            </a:tbl>
          </a:graphicData>
        </a:graphic>
      </p:graphicFrame>
    </p:spTree>
    <p:extLst>
      <p:ext uri="{BB962C8B-B14F-4D97-AF65-F5344CB8AC3E}">
        <p14:creationId xmlns:p14="http://schemas.microsoft.com/office/powerpoint/2010/main" val="13862874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2700" dirty="0" smtClean="0">
                <a:solidFill>
                  <a:schemeClr val="bg1"/>
                </a:solidFill>
              </a:rPr>
              <a:t>Results: time series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Biomass projected to increase, but, based on realization of average recruitment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866" y="834876"/>
            <a:ext cx="3790536" cy="408211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221935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smtClean="0"/>
              <a:t>Stock status</a:t>
            </a:r>
          </a:p>
          <a:p>
            <a:r>
              <a:rPr lang="en-US" sz="3000" dirty="0" smtClean="0"/>
              <a:t>Risk table</a:t>
            </a:r>
          </a:p>
          <a:p>
            <a:r>
              <a:rPr lang="en-US" sz="3000" dirty="0" smtClean="0"/>
              <a:t>ABC/OFL recommendations</a:t>
            </a:r>
          </a:p>
          <a:p>
            <a:r>
              <a:rPr lang="en-US" sz="3000" dirty="0" smtClean="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700" dirty="0" smtClean="0">
                <a:solidFill>
                  <a:schemeClr val="bg1"/>
                </a:solidFill>
              </a:rPr>
              <a:t>Results: recommendations</a:t>
            </a:r>
            <a:endParaRPr lang="en-US" sz="2700" dirty="0">
              <a:solidFill>
                <a:schemeClr val="bg1"/>
              </a:solidFill>
            </a:endParaRPr>
          </a:p>
        </p:txBody>
      </p:sp>
    </p:spTree>
    <p:extLst>
      <p:ext uri="{BB962C8B-B14F-4D97-AF65-F5344CB8AC3E}">
        <p14:creationId xmlns:p14="http://schemas.microsoft.com/office/powerpoint/2010/main" val="10156547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noAutofit/>
          </a:bodyPr>
          <a:lstStyle/>
          <a:p>
            <a:pPr algn="ctr"/>
            <a:r>
              <a:rPr lang="en-US" sz="2700" dirty="0" smtClean="0"/>
              <a:t>Stock status</a:t>
            </a:r>
            <a:endParaRPr lang="en-US" sz="2700"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317523"/>
            <a:ext cx="3030461" cy="4973549"/>
          </a:xfrm>
        </p:spPr>
        <p:txBody>
          <a:bodyPr>
            <a:normAutofit/>
          </a:bodyPr>
          <a:lstStyle/>
          <a:p>
            <a:r>
              <a:rPr lang="en-US" dirty="0" smtClean="0"/>
              <a:t>Tier 3b: on the ramp</a:t>
            </a:r>
          </a:p>
          <a:p>
            <a:pPr marL="0" indent="0">
              <a:buNone/>
            </a:pPr>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2025 = </a:t>
            </a:r>
            <a:r>
              <a:rPr lang="en-US" i="1" dirty="0" smtClean="0"/>
              <a:t>B</a:t>
            </a:r>
            <a:r>
              <a:rPr lang="en-US" i="1" baseline="-25000" dirty="0" smtClean="0"/>
              <a:t>28.7%</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453" y="1792440"/>
            <a:ext cx="4064166" cy="406416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65592"/>
            <a:ext cx="8224254" cy="4446917"/>
          </a:xfrm>
        </p:spPr>
        <p:txBody>
          <a:bodyPr>
            <a:noAutofit/>
          </a:bodyPr>
          <a:lstStyle/>
          <a:p>
            <a:r>
              <a:rPr lang="en-US" sz="2000" b="1" dirty="0" smtClean="0"/>
              <a:t>Assessment considerations: </a:t>
            </a:r>
            <a:r>
              <a:rPr lang="en-US" sz="2000" dirty="0" smtClean="0"/>
              <a:t>Level 1</a:t>
            </a:r>
          </a:p>
          <a:p>
            <a:r>
              <a:rPr lang="en-US" sz="2000" b="1" dirty="0"/>
              <a:t>Pop </a:t>
            </a:r>
            <a:r>
              <a:rPr lang="en-US" sz="2000" b="1" dirty="0" err="1"/>
              <a:t>dy</a:t>
            </a:r>
            <a:r>
              <a:rPr lang="en-US" sz="2000" b="1" dirty="0"/>
              <a:t> considerations</a:t>
            </a:r>
            <a:r>
              <a:rPr lang="en-US" sz="2000" b="1" dirty="0" smtClean="0"/>
              <a:t>: </a:t>
            </a:r>
            <a:r>
              <a:rPr lang="en-US" sz="2000" dirty="0" smtClean="0"/>
              <a:t>Level 2 – will remain while population at low levels with added uncertainty as to how processes will respond to future environmental conditions (i.e., recruitment)</a:t>
            </a:r>
          </a:p>
          <a:p>
            <a:r>
              <a:rPr lang="en-US" sz="2000" b="1" dirty="0"/>
              <a:t>Environmental/ecosystem considerations</a:t>
            </a:r>
            <a:r>
              <a:rPr lang="en-US" sz="2000" b="1" dirty="0" smtClean="0"/>
              <a:t>: </a:t>
            </a:r>
            <a:r>
              <a:rPr lang="en-US" sz="2000" dirty="0"/>
              <a:t>Level </a:t>
            </a:r>
            <a:r>
              <a:rPr lang="en-US" sz="2000" dirty="0" smtClean="0"/>
              <a:t>1</a:t>
            </a:r>
            <a:endParaRPr lang="en-US" sz="2000" b="1" dirty="0"/>
          </a:p>
          <a:p>
            <a:r>
              <a:rPr lang="en-US" sz="2000" b="1" dirty="0"/>
              <a:t>Fishery performance</a:t>
            </a:r>
            <a:r>
              <a:rPr lang="en-US" sz="2000" b="1" dirty="0" smtClean="0"/>
              <a:t>: </a:t>
            </a:r>
            <a:r>
              <a:rPr lang="en-US" sz="2000" dirty="0"/>
              <a:t>Level </a:t>
            </a:r>
            <a:r>
              <a:rPr lang="en-US" sz="2000" dirty="0" smtClean="0"/>
              <a:t>1</a:t>
            </a:r>
            <a:endParaRPr lang="en-US" sz="2000" b="1" dirty="0"/>
          </a:p>
          <a:p>
            <a:endParaRPr lang="en-US" sz="2000" dirty="0" smtClean="0"/>
          </a:p>
          <a:p>
            <a:endParaRPr lang="en-US" sz="1800" dirty="0" smtClean="0"/>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44</a:t>
            </a:fld>
            <a:endParaRPr lang="en-US" sz="1400" dirty="0"/>
          </a:p>
        </p:txBody>
      </p:sp>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ABC/OFL 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24.0: &lt;1% different than 2024 ABC</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45</a:t>
            </a:fld>
            <a:endParaRPr lang="en-US" sz="1400" dirty="0"/>
          </a:p>
        </p:txBody>
      </p:sp>
      <p:pic>
        <p:nvPicPr>
          <p:cNvPr id="5" name="Picture 4"/>
          <p:cNvPicPr>
            <a:picLocks noChangeAspect="1"/>
          </p:cNvPicPr>
          <p:nvPr/>
        </p:nvPicPr>
        <p:blipFill>
          <a:blip r:embed="rId3"/>
          <a:stretch>
            <a:fillRect/>
          </a:stretch>
        </p:blipFill>
        <p:spPr>
          <a:xfrm>
            <a:off x="1840952" y="2138399"/>
            <a:ext cx="5440705" cy="400029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3246" y="1417053"/>
            <a:ext cx="8621669" cy="831051"/>
          </a:xfrm>
        </p:spPr>
        <p:txBody>
          <a:bodyPr>
            <a:normAutofit/>
          </a:bodyPr>
          <a:lstStyle/>
          <a:p>
            <a:r>
              <a:rPr lang="en-US" dirty="0" smtClean="0"/>
              <a:t>Same as 2023, but with updated ABC</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46</a:t>
            </a:fld>
            <a:endParaRPr lang="en-US" sz="1400" dirty="0"/>
          </a:p>
        </p:txBody>
      </p:sp>
      <p:pic>
        <p:nvPicPr>
          <p:cNvPr id="8" name="Picture 7"/>
          <p:cNvPicPr>
            <a:picLocks noChangeAspect="1"/>
          </p:cNvPicPr>
          <p:nvPr/>
        </p:nvPicPr>
        <p:blipFill>
          <a:blip r:embed="rId3"/>
          <a:stretch>
            <a:fillRect/>
          </a:stretch>
        </p:blipFill>
        <p:spPr>
          <a:xfrm>
            <a:off x="1078862" y="2994454"/>
            <a:ext cx="6584241" cy="128922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09" y="693012"/>
            <a:ext cx="1069272" cy="2028575"/>
          </a:xfrm>
        </p:spPr>
        <p:txBody>
          <a:bodyPr>
            <a:normAutofit fontScale="90000"/>
          </a:bodyPr>
          <a:lstStyle/>
          <a:p>
            <a:r>
              <a:rPr lang="en-US" dirty="0" smtClean="0"/>
              <a:t>Current and 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sz="2100" dirty="0" smtClean="0"/>
              <a:t>Assessment </a:t>
            </a:r>
            <a:r>
              <a:rPr lang="en-US" sz="2100" dirty="0" smtClean="0"/>
              <a:t>to do:</a:t>
            </a:r>
          </a:p>
          <a:p>
            <a:pPr marL="666900" lvl="1" indent="-342900">
              <a:buFont typeface="+mj-lt"/>
              <a:buAutoNum type="arabicPeriod"/>
            </a:pPr>
            <a:r>
              <a:rPr lang="en-US" sz="2100" dirty="0" smtClean="0"/>
              <a:t>Input </a:t>
            </a:r>
            <a:r>
              <a:rPr lang="en-US" sz="2100" dirty="0" smtClean="0"/>
              <a:t>sample size for comp </a:t>
            </a:r>
            <a:r>
              <a:rPr lang="en-US" sz="2100" dirty="0" smtClean="0"/>
              <a:t>data</a:t>
            </a:r>
          </a:p>
          <a:p>
            <a:pPr lvl="2"/>
            <a:r>
              <a:rPr lang="en-US" sz="2100" dirty="0" smtClean="0"/>
              <a:t>Fishery &amp; longline survey</a:t>
            </a:r>
          </a:p>
          <a:p>
            <a:pPr marL="666900" lvl="1" indent="-342900">
              <a:buFont typeface="+mj-lt"/>
              <a:buAutoNum type="arabicPeriod"/>
            </a:pPr>
            <a:r>
              <a:rPr lang="en-US" sz="2100" dirty="0" smtClean="0"/>
              <a:t>Processes needing investigation</a:t>
            </a:r>
          </a:p>
          <a:p>
            <a:pPr lvl="2"/>
            <a:r>
              <a:rPr lang="en-US" sz="2100" dirty="0" smtClean="0"/>
              <a:t>Selex &amp; growth</a:t>
            </a:r>
            <a:endParaRPr lang="en-US" sz="2100" dirty="0" smtClean="0"/>
          </a:p>
          <a:p>
            <a:pPr lvl="2"/>
            <a:r>
              <a:rPr lang="en-US" sz="2100" dirty="0" smtClean="0"/>
              <a:t>What comp/other data &amp; structure used?</a:t>
            </a:r>
          </a:p>
          <a:p>
            <a:pPr marL="666900" lvl="1" indent="-342900">
              <a:buFont typeface="+mj-lt"/>
              <a:buAutoNum type="arabicPeriod"/>
            </a:pPr>
            <a:r>
              <a:rPr lang="en-US" sz="2100" dirty="0"/>
              <a:t>Develop REMA with environmental link to scaling </a:t>
            </a:r>
            <a:r>
              <a:rPr lang="en-US" sz="2100" dirty="0" smtClean="0"/>
              <a:t>coefficient</a:t>
            </a:r>
            <a:endParaRPr lang="en-US" sz="2100" dirty="0" smtClean="0"/>
          </a:p>
          <a:p>
            <a:pPr marL="666900" lvl="1" indent="-342900">
              <a:buFont typeface="+mj-lt"/>
              <a:buAutoNum type="arabicPeriod"/>
            </a:pPr>
            <a:r>
              <a:rPr lang="en-US" sz="2100" dirty="0" smtClean="0"/>
              <a:t>Start looking at </a:t>
            </a:r>
            <a:r>
              <a:rPr lang="en-US" sz="2100" dirty="0" smtClean="0"/>
              <a:t>R-TMB</a:t>
            </a:r>
            <a:endParaRPr lang="en-US" sz="2100" dirty="0" smtClean="0"/>
          </a:p>
          <a:p>
            <a:pPr marL="666900" lvl="1" indent="-342900">
              <a:buFont typeface="+mj-lt"/>
              <a:buAutoNum type="arabicPeriod"/>
            </a:pPr>
            <a:r>
              <a:rPr lang="en-US" sz="2100" dirty="0" smtClean="0"/>
              <a:t>Port SAFE into RMD</a:t>
            </a:r>
            <a:endParaRPr lang="en-US" sz="2100" dirty="0" smtClean="0"/>
          </a:p>
          <a:p>
            <a:r>
              <a:rPr lang="en-US" sz="2100" dirty="0" smtClean="0"/>
              <a:t>Important consideration:</a:t>
            </a:r>
            <a:endParaRPr lang="en-US" sz="2100" dirty="0" smtClean="0"/>
          </a:p>
          <a:p>
            <a:pPr lvl="1"/>
            <a:r>
              <a:rPr lang="en-US" sz="2100" dirty="0" smtClean="0"/>
              <a:t>Maturity </a:t>
            </a:r>
            <a:r>
              <a:rPr lang="en-US" sz="2100" dirty="0" smtClean="0"/>
              <a:t>information update</a:t>
            </a:r>
            <a:endParaRPr lang="en-US" sz="2100"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505621"/>
            <a:ext cx="6880040" cy="5352379"/>
          </a:xfrm>
        </p:spPr>
        <p:txBody>
          <a:bodyPr>
            <a:normAutofit fontScale="85000" lnSpcReduction="20000"/>
          </a:bodyPr>
          <a:lstStyle/>
          <a:p>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r>
              <a:rPr lang="en-US" dirty="0" smtClean="0"/>
              <a:t>)</a:t>
            </a:r>
          </a:p>
          <a:p>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sp>
        <p:nvSpPr>
          <p:cNvPr id="6" name="Right Brace 5"/>
          <p:cNvSpPr/>
          <p:nvPr/>
        </p:nvSpPr>
        <p:spPr>
          <a:xfrm>
            <a:off x="7282249" y="1614616"/>
            <a:ext cx="518227" cy="35752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7800476" y="3217561"/>
            <a:ext cx="1292341" cy="369332"/>
          </a:xfrm>
          <a:prstGeom prst="rect">
            <a:avLst/>
          </a:prstGeom>
          <a:noFill/>
        </p:spPr>
        <p:txBody>
          <a:bodyPr wrap="none" rtlCol="0">
            <a:spAutoFit/>
          </a:bodyPr>
          <a:lstStyle/>
          <a:p>
            <a:r>
              <a:rPr lang="en-US" dirty="0" smtClean="0"/>
              <a:t>Krista </a:t>
            </a:r>
            <a:r>
              <a:rPr lang="en-US" dirty="0" err="1" smtClean="0"/>
              <a:t>Oke</a:t>
            </a:r>
            <a:endParaRPr lang="en-US" dirty="0"/>
          </a:p>
        </p:txBody>
      </p:sp>
      <p:sp>
        <p:nvSpPr>
          <p:cNvPr id="9" name="TextBox 8"/>
          <p:cNvSpPr txBox="1"/>
          <p:nvPr/>
        </p:nvSpPr>
        <p:spPr>
          <a:xfrm>
            <a:off x="7640015" y="5469921"/>
            <a:ext cx="320922" cy="369332"/>
          </a:xfrm>
          <a:prstGeom prst="rect">
            <a:avLst/>
          </a:prstGeom>
          <a:noFill/>
        </p:spPr>
        <p:txBody>
          <a:bodyPr wrap="none" rtlCol="0">
            <a:spAutoFit/>
          </a:bodyPr>
          <a:lstStyle/>
          <a:p>
            <a:r>
              <a:rPr lang="en-US" dirty="0" smtClean="0"/>
              <a:t>?</a:t>
            </a:r>
            <a:endParaRPr lang="en-US" dirty="0"/>
          </a:p>
        </p:txBody>
      </p:sp>
      <p:cxnSp>
        <p:nvCxnSpPr>
          <p:cNvPr id="11" name="Straight Arrow Connector 10"/>
          <p:cNvCxnSpPr>
            <a:endCxn id="9" idx="1"/>
          </p:cNvCxnSpPr>
          <p:nvPr/>
        </p:nvCxnSpPr>
        <p:spPr>
          <a:xfrm flipV="1">
            <a:off x="7208108" y="5654587"/>
            <a:ext cx="431907" cy="243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specific</a:t>
            </a:r>
            <a:endParaRPr lang="en-US" dirty="0"/>
          </a:p>
        </p:txBody>
      </p:sp>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7989752" cy="5241729"/>
          </a:xfrm>
        </p:spPr>
        <p:txBody>
          <a:bodyPr>
            <a:normAutofit/>
          </a:bodyPr>
          <a:lstStyle/>
          <a:p>
            <a:r>
              <a:rPr lang="en-US" i="1" dirty="0"/>
              <a:t>“The SSC reiterates its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r>
              <a:rPr lang="en-US" dirty="0"/>
              <a:t> (SSC, Dec 2023</a:t>
            </a:r>
            <a:r>
              <a:rPr lang="en-US" dirty="0" smtClean="0"/>
              <a:t>)</a:t>
            </a:r>
          </a:p>
          <a:p>
            <a:r>
              <a:rPr lang="en-US" i="1" dirty="0"/>
              <a:t>“The SSC requests the authors evaluate the utility of the 14 forecast recruitment deviations. It is not clear where they are used in the document and whether they affect the estimation of other parameters.”</a:t>
            </a:r>
            <a:r>
              <a:rPr lang="en-US" dirty="0"/>
              <a:t> (SSC, Dec 2023)</a:t>
            </a:r>
          </a:p>
          <a:p>
            <a:r>
              <a:rPr lang="en-US" i="1" dirty="0"/>
              <a:t>“The Team recommended the author only bring forward their preferred model as “2024” in November, in addition to the base model used in the previous assessment.”</a:t>
            </a:r>
            <a:r>
              <a:rPr lang="en-US" dirty="0"/>
              <a:t> (Plan Team, Sept 2024</a:t>
            </a:r>
            <a:r>
              <a:rPr lang="en-US" dirty="0" smtClean="0"/>
              <a:t>)</a:t>
            </a:r>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sp>
        <p:nvSpPr>
          <p:cNvPr id="8"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a:t>
            </a:r>
            <a:r>
              <a:rPr lang="en-US" dirty="0"/>
              <a:t>specific</a:t>
            </a:r>
          </a:p>
        </p:txBody>
      </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7989752" cy="5241729"/>
          </a:xfrm>
        </p:spPr>
        <p:txBody>
          <a:bodyPr>
            <a:normAutofit/>
          </a:bodyPr>
          <a:lstStyle/>
          <a:p>
            <a:r>
              <a:rPr lang="en-US" i="1" dirty="0"/>
              <a:t>“The Team recommended using </a:t>
            </a:r>
            <a:r>
              <a:rPr lang="en-US" i="1" dirty="0" err="1"/>
              <a:t>Akaike</a:t>
            </a:r>
            <a:r>
              <a:rPr lang="en-US" i="1" dirty="0"/>
              <a:t> Information Criterion (AIC) to inform selection of the aging error model.”</a:t>
            </a:r>
            <a:r>
              <a:rPr lang="en-US" dirty="0"/>
              <a:t> (Plan Team, Sept 2024)</a:t>
            </a:r>
          </a:p>
          <a:p>
            <a:r>
              <a:rPr lang="en-US" i="1" dirty="0"/>
              <a:t>“The Team also noted that weight-at-age is produced as a standard output of this model (as it is needed to fit the catch biomass), and recommended comparing the model-estimated weight-at-age to empirical data on weight-at-age.” </a:t>
            </a:r>
            <a:r>
              <a:rPr lang="en-US" dirty="0"/>
              <a:t>(Plan Team, Sept 2024)</a:t>
            </a:r>
          </a:p>
          <a:p>
            <a:r>
              <a:rPr lang="en-US" i="1" dirty="0"/>
              <a:t>“The SSC requests a thorough revaluation of the current modeling approach for survey selectivity and catchability, including alternatives to the current selectivity blocks in the trawl survey, and alternatives to a strongly dome-shaped selectivity in the longline survey, and whether selectivity rather than catchability is more appropriately modeled with a time-varying temperature covariate.”</a:t>
            </a:r>
            <a:r>
              <a:rPr lang="en-US" dirty="0"/>
              <a:t> (SSC, Dec 2023</a:t>
            </a:r>
            <a:r>
              <a:rPr lang="en-US" dirty="0" smtClean="0"/>
              <a:t>)</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4042727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7989752" cy="5241729"/>
          </a:xfrm>
        </p:spPr>
        <p:txBody>
          <a:bodyPr>
            <a:normAutofit/>
          </a:bodyPr>
          <a:lstStyle/>
          <a:p>
            <a:r>
              <a:rPr lang="en-US" i="1" dirty="0" smtClean="0"/>
              <a:t>“</a:t>
            </a:r>
            <a:r>
              <a:rPr lang="en-US" i="1" dirty="0"/>
              <a:t>The Team recommended that sufficient samples be processed and analyzed so that the resulting data can be used in the assessment.”</a:t>
            </a:r>
            <a:r>
              <a:rPr lang="en-US" dirty="0"/>
              <a:t> (Plan Team, Nov 2023)</a:t>
            </a:r>
          </a:p>
          <a:p>
            <a:r>
              <a:rPr lang="en-US" i="1" dirty="0"/>
              <a:t>“The SSC supports the GOA GPT recommendation to work up the backlog of maturity data, and further to evaluate trends in maturity, as well as relationships between growth and maturity.”</a:t>
            </a:r>
            <a:r>
              <a:rPr lang="en-US" dirty="0"/>
              <a:t> (SSC, Dec 2023</a:t>
            </a:r>
            <a:r>
              <a:rPr lang="en-US" dirty="0" smtClean="0"/>
              <a:t>)</a:t>
            </a:r>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spTree>
    <p:extLst>
      <p:ext uri="{BB962C8B-B14F-4D97-AF65-F5344CB8AC3E}">
        <p14:creationId xmlns:p14="http://schemas.microsoft.com/office/powerpoint/2010/main" val="10003788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48574" y="687474"/>
            <a:ext cx="8224858" cy="630049"/>
          </a:xfrm>
        </p:spPr>
        <p:txBody>
          <a:bodyPr/>
          <a:lstStyle/>
          <a:p>
            <a:pPr algn="ctr"/>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4250237551"/>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20321</TotalTime>
  <Words>2124</Words>
  <Application>Microsoft Office PowerPoint</Application>
  <PresentationFormat>On-screen Show (4:3)</PresentationFormat>
  <Paragraphs>355</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Gill Sans</vt:lpstr>
      <vt:lpstr>Gill Sans MT</vt:lpstr>
      <vt:lpstr>Times New Roman</vt:lpstr>
      <vt:lpstr>Wingdings 2</vt:lpstr>
      <vt:lpstr>Dividend</vt:lpstr>
      <vt:lpstr>Goa pacific cod</vt:lpstr>
      <vt:lpstr>Assessment overview</vt:lpstr>
      <vt:lpstr>Ssc/plan team comments: General</vt:lpstr>
      <vt:lpstr>Ssc/plan team comments: General</vt:lpstr>
      <vt:lpstr>Ssc/plan team comments: specific</vt:lpstr>
      <vt:lpstr>Ssc/plan team comments: specific</vt:lpstr>
      <vt:lpstr>Ssc/plan team comments: specific</vt:lpstr>
      <vt:lpstr>Ssc/plan team comments: specific</vt:lpstr>
      <vt:lpstr>Assessment evaluation Outline</vt:lpstr>
      <vt:lpstr>Data overview</vt:lpstr>
      <vt:lpstr>Data - Catch</vt:lpstr>
      <vt:lpstr>Data – Catch distribution</vt:lpstr>
      <vt:lpstr>Data – length comps</vt:lpstr>
      <vt:lpstr>Surveys – fitted (from 2023)</vt:lpstr>
      <vt:lpstr>Data – auxiliary information</vt:lpstr>
      <vt:lpstr>Surveys – Env data</vt:lpstr>
      <vt:lpstr>Surveys – Env data</vt:lpstr>
      <vt:lpstr>Surveys – Env data</vt:lpstr>
      <vt:lpstr>Data – summary</vt:lpstr>
      <vt:lpstr>results</vt:lpstr>
      <vt:lpstr>Results: alt. models</vt:lpstr>
      <vt:lpstr>Results: alt. models</vt:lpstr>
      <vt:lpstr>Results: alt. models</vt:lpstr>
      <vt:lpstr>Results: alt. models</vt:lpstr>
      <vt:lpstr>Results: alt. models</vt:lpstr>
      <vt:lpstr>Results: recommended model</vt:lpstr>
      <vt:lpstr>Results: data fits</vt:lpstr>
      <vt:lpstr>Results: data fits</vt:lpstr>
      <vt:lpstr>Results: data fits</vt:lpstr>
      <vt:lpstr>Results: data fits</vt:lpstr>
      <vt:lpstr>Results: data fits</vt:lpstr>
      <vt:lpstr>PowerPoint Presentation</vt:lpstr>
      <vt:lpstr>PowerPoint Presentation</vt:lpstr>
      <vt:lpstr>PowerPoint Presentation</vt:lpstr>
      <vt:lpstr>PowerPoint Presentation</vt:lpstr>
      <vt:lpstr>PowerPoint Presentation</vt:lpstr>
      <vt:lpstr>PowerPoint Presentation</vt:lpstr>
      <vt:lpstr>Results: parameter estimates</vt:lpstr>
      <vt:lpstr>Results: parameter estimates</vt:lpstr>
      <vt:lpstr>Results: parameter estimates</vt:lpstr>
      <vt:lpstr>Results: time series</vt:lpstr>
      <vt:lpstr>PowerPoint Presentation</vt:lpstr>
      <vt:lpstr>Stock status</vt:lpstr>
      <vt:lpstr>Risk table</vt:lpstr>
      <vt:lpstr>ABC/OFL recommendations</vt:lpstr>
      <vt:lpstr>apportionment</vt:lpstr>
      <vt:lpstr>Current and 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228</cp:revision>
  <dcterms:created xsi:type="dcterms:W3CDTF">2020-09-17T00:42:38Z</dcterms:created>
  <dcterms:modified xsi:type="dcterms:W3CDTF">2024-11-14T01:00:05Z</dcterms:modified>
</cp:coreProperties>
</file>